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5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0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7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9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21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67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7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48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2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21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04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1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0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8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13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3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8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8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4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5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7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5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3.png"/><Relationship Id="rId7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svg"/><Relationship Id="rId18" Type="http://schemas.openxmlformats.org/officeDocument/2006/relationships/image" Target="../media/image65.png"/><Relationship Id="rId26" Type="http://schemas.openxmlformats.org/officeDocument/2006/relationships/image" Target="../media/image69.png"/><Relationship Id="rId3" Type="http://schemas.openxmlformats.org/officeDocument/2006/relationships/image" Target="../media/image37.svg"/><Relationship Id="rId21" Type="http://schemas.openxmlformats.org/officeDocument/2006/relationships/image" Target="../media/image49.svg"/><Relationship Id="rId7" Type="http://schemas.openxmlformats.org/officeDocument/2006/relationships/image" Target="../media/image27.svg"/><Relationship Id="rId12" Type="http://schemas.openxmlformats.org/officeDocument/2006/relationships/image" Target="../media/image15.png"/><Relationship Id="rId17" Type="http://schemas.openxmlformats.org/officeDocument/2006/relationships/image" Target="../media/image45.svg"/><Relationship Id="rId25" Type="http://schemas.openxmlformats.org/officeDocument/2006/relationships/image" Target="../media/image53.svg"/><Relationship Id="rId2" Type="http://schemas.openxmlformats.org/officeDocument/2006/relationships/image" Target="../media/image60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1.svg"/><Relationship Id="rId24" Type="http://schemas.openxmlformats.org/officeDocument/2006/relationships/image" Target="../media/image68.png"/><Relationship Id="rId5" Type="http://schemas.openxmlformats.org/officeDocument/2006/relationships/image" Target="../media/image39.svg"/><Relationship Id="rId15" Type="http://schemas.openxmlformats.org/officeDocument/2006/relationships/image" Target="../media/image43.svg"/><Relationship Id="rId23" Type="http://schemas.openxmlformats.org/officeDocument/2006/relationships/image" Target="../media/image51.svg"/><Relationship Id="rId10" Type="http://schemas.openxmlformats.org/officeDocument/2006/relationships/image" Target="../media/image62.png"/><Relationship Id="rId19" Type="http://schemas.openxmlformats.org/officeDocument/2006/relationships/image" Target="../media/image47.svg"/><Relationship Id="rId4" Type="http://schemas.openxmlformats.org/officeDocument/2006/relationships/image" Target="../media/image61.png"/><Relationship Id="rId9" Type="http://schemas.openxmlformats.org/officeDocument/2006/relationships/image" Target="../media/image19.svg"/><Relationship Id="rId14" Type="http://schemas.openxmlformats.org/officeDocument/2006/relationships/image" Target="../media/image63.png"/><Relationship Id="rId22" Type="http://schemas.openxmlformats.org/officeDocument/2006/relationships/image" Target="../media/image67.png"/><Relationship Id="rId27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7.svg"/><Relationship Id="rId18" Type="http://schemas.openxmlformats.org/officeDocument/2006/relationships/image" Target="../media/image79.png"/><Relationship Id="rId3" Type="http://schemas.openxmlformats.org/officeDocument/2006/relationships/image" Target="../media/image57.svg"/><Relationship Id="rId21" Type="http://schemas.openxmlformats.org/officeDocument/2006/relationships/image" Target="../media/image67.svg"/><Relationship Id="rId7" Type="http://schemas.openxmlformats.org/officeDocument/2006/relationships/image" Target="../media/image39.svg"/><Relationship Id="rId12" Type="http://schemas.openxmlformats.org/officeDocument/2006/relationships/image" Target="../media/image19.png"/><Relationship Id="rId17" Type="http://schemas.openxmlformats.org/officeDocument/2006/relationships/image" Target="../media/image63.svg"/><Relationship Id="rId25" Type="http://schemas.openxmlformats.org/officeDocument/2006/relationships/image" Target="../media/image71.svg"/><Relationship Id="rId2" Type="http://schemas.openxmlformats.org/officeDocument/2006/relationships/image" Target="../media/image75.png"/><Relationship Id="rId16" Type="http://schemas.openxmlformats.org/officeDocument/2006/relationships/image" Target="../media/image78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37.svg"/><Relationship Id="rId24" Type="http://schemas.openxmlformats.org/officeDocument/2006/relationships/image" Target="../media/image82.png"/><Relationship Id="rId5" Type="http://schemas.openxmlformats.org/officeDocument/2006/relationships/image" Target="../media/image21.svg"/><Relationship Id="rId15" Type="http://schemas.openxmlformats.org/officeDocument/2006/relationships/image" Target="../media/image61.svg"/><Relationship Id="rId23" Type="http://schemas.openxmlformats.org/officeDocument/2006/relationships/image" Target="../media/image69.svg"/><Relationship Id="rId10" Type="http://schemas.openxmlformats.org/officeDocument/2006/relationships/image" Target="../media/image60.png"/><Relationship Id="rId19" Type="http://schemas.openxmlformats.org/officeDocument/2006/relationships/image" Target="../media/image65.svg"/><Relationship Id="rId4" Type="http://schemas.openxmlformats.org/officeDocument/2006/relationships/image" Target="../media/image15.png"/><Relationship Id="rId9" Type="http://schemas.openxmlformats.org/officeDocument/2006/relationships/image" Target="../media/image59.svg"/><Relationship Id="rId14" Type="http://schemas.openxmlformats.org/officeDocument/2006/relationships/image" Target="../media/image77.png"/><Relationship Id="rId22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1.png"/><Relationship Id="rId18" Type="http://schemas.openxmlformats.org/officeDocument/2006/relationships/image" Target="../media/image151.svg"/><Relationship Id="rId3" Type="http://schemas.openxmlformats.org/officeDocument/2006/relationships/image" Target="../media/image144.svg"/><Relationship Id="rId21" Type="http://schemas.openxmlformats.org/officeDocument/2006/relationships/image" Target="../media/image90.png"/><Relationship Id="rId7" Type="http://schemas.openxmlformats.org/officeDocument/2006/relationships/image" Target="../media/image146.svg"/><Relationship Id="rId12" Type="http://schemas.openxmlformats.org/officeDocument/2006/relationships/image" Target="../media/image85.png"/><Relationship Id="rId17" Type="http://schemas.openxmlformats.org/officeDocument/2006/relationships/image" Target="../media/image87.png"/><Relationship Id="rId25" Type="http://schemas.openxmlformats.org/officeDocument/2006/relationships/image" Target="../media/image94.png"/><Relationship Id="rId2" Type="http://schemas.openxmlformats.org/officeDocument/2006/relationships/image" Target="../media/image83.png"/><Relationship Id="rId16" Type="http://schemas.openxmlformats.org/officeDocument/2006/relationships/image" Target="../media/image149.sv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27.svg"/><Relationship Id="rId24" Type="http://schemas.openxmlformats.org/officeDocument/2006/relationships/image" Target="../media/image93.png"/><Relationship Id="rId5" Type="http://schemas.openxmlformats.org/officeDocument/2006/relationships/image" Target="../media/image21.svg"/><Relationship Id="rId15" Type="http://schemas.openxmlformats.org/officeDocument/2006/relationships/image" Target="../media/image86.png"/><Relationship Id="rId23" Type="http://schemas.openxmlformats.org/officeDocument/2006/relationships/image" Target="../media/image92.png"/><Relationship Id="rId10" Type="http://schemas.openxmlformats.org/officeDocument/2006/relationships/image" Target="../media/image19.png"/><Relationship Id="rId19" Type="http://schemas.openxmlformats.org/officeDocument/2006/relationships/image" Target="../media/image88.png"/><Relationship Id="rId4" Type="http://schemas.openxmlformats.org/officeDocument/2006/relationships/image" Target="../media/image15.png"/><Relationship Id="rId9" Type="http://schemas.openxmlformats.org/officeDocument/2006/relationships/image" Target="../media/image2.svg"/><Relationship Id="rId14" Type="http://schemas.openxmlformats.org/officeDocument/2006/relationships/image" Target="../media/image39.svg"/><Relationship Id="rId22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7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png"/><Relationship Id="rId7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2.svg"/><Relationship Id="rId18" Type="http://schemas.openxmlformats.org/officeDocument/2006/relationships/image" Target="../media/image23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image" Target="../media/image42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58.sv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248843" y="-88726"/>
            <a:ext cx="6019541" cy="7035453"/>
            <a:chOff x="0" y="0"/>
            <a:chExt cx="30044136" cy="35114649"/>
          </a:xfrm>
        </p:grpSpPr>
        <p:sp>
          <p:nvSpPr>
            <p:cNvPr id="3" name="Freeform 3"/>
            <p:cNvSpPr/>
            <p:nvPr/>
          </p:nvSpPr>
          <p:spPr>
            <a:xfrm>
              <a:off x="-4965573" y="0"/>
              <a:ext cx="35009708" cy="35114610"/>
            </a:xfrm>
            <a:custGeom>
              <a:avLst/>
              <a:gdLst/>
              <a:ahLst/>
              <a:cxnLst/>
              <a:rect l="l" t="t" r="r" b="b"/>
              <a:pathLst>
                <a:path w="35009708" h="35114610">
                  <a:moveTo>
                    <a:pt x="8982837" y="0"/>
                  </a:moveTo>
                  <a:cubicBezTo>
                    <a:pt x="8963152" y="20066"/>
                    <a:pt x="0" y="9140444"/>
                    <a:pt x="8913622" y="25620472"/>
                  </a:cubicBezTo>
                  <a:cubicBezTo>
                    <a:pt x="8913622" y="25620472"/>
                    <a:pt x="13064109" y="31742379"/>
                    <a:pt x="13505053" y="35114610"/>
                  </a:cubicBezTo>
                  <a:lnTo>
                    <a:pt x="35009708" y="35114610"/>
                  </a:lnTo>
                  <a:lnTo>
                    <a:pt x="35009708" y="0"/>
                  </a:lnTo>
                  <a:close/>
                </a:path>
              </a:pathLst>
            </a:custGeom>
            <a:blipFill>
              <a:blip r:embed="rId2"/>
              <a:stretch>
                <a:fillRect l="-37630" r="-3763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5670670" y="-331772"/>
            <a:ext cx="5105906" cy="10036179"/>
          </a:xfrm>
          <a:custGeom>
            <a:avLst/>
            <a:gdLst/>
            <a:ahLst/>
            <a:cxnLst/>
            <a:rect l="l" t="t" r="r" b="b"/>
            <a:pathLst>
              <a:path w="7658859" h="15054268">
                <a:moveTo>
                  <a:pt x="0" y="0"/>
                </a:moveTo>
                <a:lnTo>
                  <a:pt x="7658859" y="0"/>
                </a:lnTo>
                <a:lnTo>
                  <a:pt x="7658859" y="15054268"/>
                </a:lnTo>
                <a:lnTo>
                  <a:pt x="0" y="15054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623" y="5825596"/>
            <a:ext cx="1676399" cy="711109"/>
          </a:xfrm>
          <a:custGeom>
            <a:avLst/>
            <a:gdLst/>
            <a:ahLst/>
            <a:cxnLst/>
            <a:rect l="l" t="t" r="r" b="b"/>
            <a:pathLst>
              <a:path w="3897299" h="1600064">
                <a:moveTo>
                  <a:pt x="0" y="0"/>
                </a:moveTo>
                <a:lnTo>
                  <a:pt x="3897298" y="0"/>
                </a:lnTo>
                <a:lnTo>
                  <a:pt x="3897298" y="1600064"/>
                </a:lnTo>
                <a:lnTo>
                  <a:pt x="0" y="16000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25698" y="817730"/>
            <a:ext cx="1940041" cy="856090"/>
          </a:xfrm>
          <a:custGeom>
            <a:avLst/>
            <a:gdLst/>
            <a:ahLst/>
            <a:cxnLst/>
            <a:rect l="l" t="t" r="r" b="b"/>
            <a:pathLst>
              <a:path w="2910062" h="1284135">
                <a:moveTo>
                  <a:pt x="0" y="0"/>
                </a:moveTo>
                <a:lnTo>
                  <a:pt x="2910062" y="0"/>
                </a:lnTo>
                <a:lnTo>
                  <a:pt x="2910062" y="1284134"/>
                </a:lnTo>
                <a:lnTo>
                  <a:pt x="0" y="1284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5565" y="2022380"/>
            <a:ext cx="526103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78"/>
              </a:lnSpc>
            </a:pPr>
            <a:r>
              <a:rPr lang="en-US" sz="3200" dirty="0">
                <a:solidFill>
                  <a:srgbClr val="000000"/>
                </a:solidFill>
                <a:latin typeface="Arial Black" panose="020B0A04020102020204" pitchFamily="34" charset="0"/>
              </a:rPr>
              <a:t>PLUG MTAANI </a:t>
            </a:r>
            <a:r>
              <a:rPr lang="en-US" sz="32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3200" spc="113" dirty="0">
                <a:solidFill>
                  <a:srgbClr val="000000"/>
                </a:solidFill>
                <a:latin typeface="Arial Black" panose="020B0A04020102020204" pitchFamily="34" charset="0"/>
              </a:rPr>
              <a:t>BUSINESS IDEA </a:t>
            </a:r>
            <a:r>
              <a:rPr lang="en-US" sz="3200" spc="113" dirty="0">
                <a:solidFill>
                  <a:srgbClr val="000000"/>
                </a:solidFill>
                <a:latin typeface="Arial Black" panose="020B0A04020102020204" pitchFamily="34" charset="0"/>
              </a:rPr>
              <a:t>COMPETITION</a:t>
            </a:r>
            <a:endParaRPr lang="en-US" sz="3200" spc="113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5897" y="4029643"/>
            <a:ext cx="541020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78"/>
              </a:lnSpc>
            </a:pPr>
            <a:r>
              <a:rPr lang="en-US" sz="2667" i="1" dirty="0">
                <a:solidFill>
                  <a:srgbClr val="000000"/>
                </a:solidFill>
                <a:latin typeface="Poppins Bold"/>
              </a:rPr>
              <a:t>- VIJANA2INVEST</a:t>
            </a:r>
            <a:endParaRPr lang="en-US" sz="2667" i="1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9901" y="4818587"/>
            <a:ext cx="5306660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0"/>
              </a:lnSpc>
            </a:pPr>
            <a:r>
              <a:rPr lang="en-US" sz="1869" dirty="0">
                <a:solidFill>
                  <a:srgbClr val="000000"/>
                </a:solidFill>
                <a:latin typeface="Arial Black" panose="020B0A04020102020204" pitchFamily="34" charset="0"/>
              </a:rPr>
              <a:t>Connecting Ideas to Opportunities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" y="152982"/>
            <a:ext cx="2946400" cy="2082737"/>
          </a:xfrm>
          <a:prstGeom prst="rect">
            <a:avLst/>
          </a:prstGeom>
        </p:spPr>
      </p:pic>
      <p:sp>
        <p:nvSpPr>
          <p:cNvPr id="12" name="Freeform 41"/>
          <p:cNvSpPr/>
          <p:nvPr/>
        </p:nvSpPr>
        <p:spPr>
          <a:xfrm>
            <a:off x="1788553" y="5857285"/>
            <a:ext cx="1411847" cy="700347"/>
          </a:xfrm>
          <a:custGeom>
            <a:avLst/>
            <a:gdLst/>
            <a:ahLst/>
            <a:cxnLst/>
            <a:rect l="l" t="t" r="r" b="b"/>
            <a:pathLst>
              <a:path w="1855366" h="782320">
                <a:moveTo>
                  <a:pt x="0" y="0"/>
                </a:moveTo>
                <a:lnTo>
                  <a:pt x="1855366" y="0"/>
                </a:lnTo>
                <a:lnTo>
                  <a:pt x="1855366" y="782320"/>
                </a:lnTo>
                <a:lnTo>
                  <a:pt x="0" y="782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37"/>
          <p:cNvSpPr/>
          <p:nvPr/>
        </p:nvSpPr>
        <p:spPr>
          <a:xfrm>
            <a:off x="3189100" y="5967483"/>
            <a:ext cx="1568526" cy="569223"/>
          </a:xfrm>
          <a:custGeom>
            <a:avLst/>
            <a:gdLst/>
            <a:ahLst/>
            <a:cxnLst/>
            <a:rect l="l" t="t" r="r" b="b"/>
            <a:pathLst>
              <a:path w="2352789" h="853835">
                <a:moveTo>
                  <a:pt x="0" y="0"/>
                </a:moveTo>
                <a:lnTo>
                  <a:pt x="2352790" y="0"/>
                </a:lnTo>
                <a:lnTo>
                  <a:pt x="2352790" y="853835"/>
                </a:lnTo>
                <a:lnTo>
                  <a:pt x="0" y="8538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50"/>
          <p:cNvSpPr/>
          <p:nvPr/>
        </p:nvSpPr>
        <p:spPr>
          <a:xfrm>
            <a:off x="4726280" y="5971719"/>
            <a:ext cx="1360155" cy="585913"/>
          </a:xfrm>
          <a:custGeom>
            <a:avLst/>
            <a:gdLst/>
            <a:ahLst/>
            <a:cxnLst/>
            <a:rect l="l" t="t" r="r" b="b"/>
            <a:pathLst>
              <a:path w="2040233" h="878870">
                <a:moveTo>
                  <a:pt x="0" y="0"/>
                </a:moveTo>
                <a:lnTo>
                  <a:pt x="2040233" y="0"/>
                </a:lnTo>
                <a:lnTo>
                  <a:pt x="2040233" y="878869"/>
                </a:lnTo>
                <a:lnTo>
                  <a:pt x="0" y="8788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46"/>
          <p:cNvSpPr/>
          <p:nvPr/>
        </p:nvSpPr>
        <p:spPr>
          <a:xfrm>
            <a:off x="6217760" y="5857286"/>
            <a:ext cx="894240" cy="811398"/>
          </a:xfrm>
          <a:custGeom>
            <a:avLst/>
            <a:gdLst/>
            <a:ahLst/>
            <a:cxnLst/>
            <a:rect l="l" t="t" r="r" b="b"/>
            <a:pathLst>
              <a:path w="1095019" h="1099908">
                <a:moveTo>
                  <a:pt x="0" y="0"/>
                </a:moveTo>
                <a:lnTo>
                  <a:pt x="1095019" y="0"/>
                </a:lnTo>
                <a:lnTo>
                  <a:pt x="1095019" y="1099908"/>
                </a:lnTo>
                <a:lnTo>
                  <a:pt x="0" y="1099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69032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582396" y="1417159"/>
            <a:ext cx="2123367" cy="1051861"/>
            <a:chOff x="0" y="0"/>
            <a:chExt cx="653128" cy="323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3128" cy="323543"/>
            </a:xfrm>
            <a:custGeom>
              <a:avLst/>
              <a:gdLst/>
              <a:ahLst/>
              <a:cxnLst/>
              <a:rect l="l" t="t" r="r" b="b"/>
              <a:pathLst>
                <a:path w="653128" h="323543">
                  <a:moveTo>
                    <a:pt x="217827" y="304474"/>
                  </a:moveTo>
                  <a:cubicBezTo>
                    <a:pt x="251311" y="315987"/>
                    <a:pt x="289378" y="323543"/>
                    <a:pt x="326740" y="323543"/>
                  </a:cubicBezTo>
                  <a:cubicBezTo>
                    <a:pt x="364103" y="323543"/>
                    <a:pt x="400055" y="317066"/>
                    <a:pt x="433186" y="305552"/>
                  </a:cubicBezTo>
                  <a:cubicBezTo>
                    <a:pt x="433892" y="305192"/>
                    <a:pt x="434596" y="305192"/>
                    <a:pt x="435301" y="304833"/>
                  </a:cubicBezTo>
                  <a:cubicBezTo>
                    <a:pt x="559723" y="258778"/>
                    <a:pt x="651366" y="137164"/>
                    <a:pt x="653128" y="5908"/>
                  </a:cubicBezTo>
                  <a:lnTo>
                    <a:pt x="653128" y="0"/>
                  </a:lnTo>
                  <a:lnTo>
                    <a:pt x="0" y="0"/>
                  </a:lnTo>
                  <a:lnTo>
                    <a:pt x="0" y="5904"/>
                  </a:lnTo>
                  <a:cubicBezTo>
                    <a:pt x="1762" y="137883"/>
                    <a:pt x="91995" y="259498"/>
                    <a:pt x="217827" y="304474"/>
                  </a:cubicBezTo>
                  <a:close/>
                </a:path>
              </a:pathLst>
            </a:custGeom>
            <a:solidFill>
              <a:srgbClr val="F03612"/>
            </a:solidFill>
            <a:ln w="76200">
              <a:solidFill>
                <a:srgbClr val="F03612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660400" cy="742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606975" y="944905"/>
            <a:ext cx="9620844" cy="0"/>
          </a:xfrm>
          <a:prstGeom prst="line">
            <a:avLst/>
          </a:prstGeom>
          <a:ln w="190500" cap="flat">
            <a:solidFill>
              <a:srgbClr val="F0361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 rot="5400000">
            <a:off x="-19697" y="3475762"/>
            <a:ext cx="2237828" cy="1015939"/>
            <a:chOff x="0" y="0"/>
            <a:chExt cx="712673" cy="3235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2673" cy="323543"/>
            </a:xfrm>
            <a:custGeom>
              <a:avLst/>
              <a:gdLst/>
              <a:ahLst/>
              <a:cxnLst/>
              <a:rect l="l" t="t" r="r" b="b"/>
              <a:pathLst>
                <a:path w="712673" h="323543">
                  <a:moveTo>
                    <a:pt x="237686" y="304474"/>
                  </a:moveTo>
                  <a:cubicBezTo>
                    <a:pt x="274223" y="315987"/>
                    <a:pt x="315761" y="323543"/>
                    <a:pt x="356529" y="323543"/>
                  </a:cubicBezTo>
                  <a:cubicBezTo>
                    <a:pt x="397298" y="323543"/>
                    <a:pt x="436527" y="317066"/>
                    <a:pt x="472679" y="305552"/>
                  </a:cubicBezTo>
                  <a:cubicBezTo>
                    <a:pt x="473449" y="305192"/>
                    <a:pt x="474218" y="305192"/>
                    <a:pt x="474987" y="304833"/>
                  </a:cubicBezTo>
                  <a:cubicBezTo>
                    <a:pt x="610753" y="258778"/>
                    <a:pt x="710750" y="137164"/>
                    <a:pt x="712673" y="5908"/>
                  </a:cubicBezTo>
                  <a:lnTo>
                    <a:pt x="712673" y="0"/>
                  </a:lnTo>
                  <a:lnTo>
                    <a:pt x="0" y="0"/>
                  </a:lnTo>
                  <a:lnTo>
                    <a:pt x="0" y="5904"/>
                  </a:lnTo>
                  <a:cubicBezTo>
                    <a:pt x="1923" y="137883"/>
                    <a:pt x="100382" y="259498"/>
                    <a:pt x="237686" y="304474"/>
                  </a:cubicBezTo>
                  <a:close/>
                </a:path>
              </a:pathLst>
            </a:custGeom>
            <a:solidFill>
              <a:srgbClr val="F03612"/>
            </a:solidFill>
            <a:ln w="76200">
              <a:solidFill>
                <a:srgbClr val="F03612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660400" cy="742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99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1516827" y="5038288"/>
            <a:ext cx="9964472" cy="39815"/>
          </a:xfrm>
          <a:prstGeom prst="line">
            <a:avLst/>
          </a:prstGeom>
          <a:ln w="171450" cap="flat">
            <a:solidFill>
              <a:srgbClr val="F0361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605287" y="2919048"/>
            <a:ext cx="8553247" cy="22225"/>
          </a:xfrm>
          <a:prstGeom prst="line">
            <a:avLst/>
          </a:prstGeom>
          <a:ln w="190500" cap="flat">
            <a:solidFill>
              <a:srgbClr val="F0361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557873" y="944905"/>
            <a:ext cx="0" cy="490184"/>
          </a:xfrm>
          <a:prstGeom prst="line">
            <a:avLst/>
          </a:prstGeom>
          <a:ln w="123825" cap="flat">
            <a:solidFill>
              <a:srgbClr val="F0361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2" name="AutoShape 12"/>
          <p:cNvSpPr/>
          <p:nvPr/>
        </p:nvSpPr>
        <p:spPr>
          <a:xfrm>
            <a:off x="3787031" y="944905"/>
            <a:ext cx="0" cy="490184"/>
          </a:xfrm>
          <a:prstGeom prst="line">
            <a:avLst/>
          </a:prstGeom>
          <a:ln w="123825" cap="flat">
            <a:solidFill>
              <a:srgbClr val="F0361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3" name="AutoShape 13"/>
          <p:cNvSpPr/>
          <p:nvPr/>
        </p:nvSpPr>
        <p:spPr>
          <a:xfrm>
            <a:off x="6033048" y="944905"/>
            <a:ext cx="0" cy="490184"/>
          </a:xfrm>
          <a:prstGeom prst="line">
            <a:avLst/>
          </a:prstGeom>
          <a:ln w="123825" cap="flat">
            <a:solidFill>
              <a:srgbClr val="F0361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4" name="AutoShape 14"/>
          <p:cNvSpPr/>
          <p:nvPr/>
        </p:nvSpPr>
        <p:spPr>
          <a:xfrm>
            <a:off x="8301546" y="944905"/>
            <a:ext cx="0" cy="490184"/>
          </a:xfrm>
          <a:prstGeom prst="line">
            <a:avLst/>
          </a:prstGeom>
          <a:ln w="123825" cap="flat">
            <a:solidFill>
              <a:srgbClr val="F0361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5" name="AutoShape 15"/>
          <p:cNvSpPr/>
          <p:nvPr/>
        </p:nvSpPr>
        <p:spPr>
          <a:xfrm flipV="1">
            <a:off x="2822029" y="4571740"/>
            <a:ext cx="13029" cy="468454"/>
          </a:xfrm>
          <a:prstGeom prst="line">
            <a:avLst/>
          </a:prstGeom>
          <a:ln w="114300" cap="flat">
            <a:solidFill>
              <a:srgbClr val="F0361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9" name="Freeform 19"/>
          <p:cNvSpPr/>
          <p:nvPr/>
        </p:nvSpPr>
        <p:spPr>
          <a:xfrm>
            <a:off x="817719" y="5236662"/>
            <a:ext cx="10795727" cy="656127"/>
          </a:xfrm>
          <a:custGeom>
            <a:avLst/>
            <a:gdLst/>
            <a:ahLst/>
            <a:cxnLst/>
            <a:rect l="l" t="t" r="r" b="b"/>
            <a:pathLst>
              <a:path w="16193591" h="984191">
                <a:moveTo>
                  <a:pt x="0" y="0"/>
                </a:moveTo>
                <a:lnTo>
                  <a:pt x="16193591" y="0"/>
                </a:lnTo>
                <a:lnTo>
                  <a:pt x="16193591" y="984191"/>
                </a:lnTo>
                <a:lnTo>
                  <a:pt x="0" y="984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94427" y="5598509"/>
            <a:ext cx="4761032" cy="1030739"/>
          </a:xfrm>
          <a:custGeom>
            <a:avLst/>
            <a:gdLst/>
            <a:ahLst/>
            <a:cxnLst/>
            <a:rect l="l" t="t" r="r" b="b"/>
            <a:pathLst>
              <a:path w="7141548" h="1546108">
                <a:moveTo>
                  <a:pt x="0" y="0"/>
                </a:moveTo>
                <a:lnTo>
                  <a:pt x="7141547" y="0"/>
                </a:lnTo>
                <a:lnTo>
                  <a:pt x="7141547" y="1546108"/>
                </a:lnTo>
                <a:lnTo>
                  <a:pt x="0" y="154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18415" y="6590856"/>
            <a:ext cx="5013934" cy="290158"/>
          </a:xfrm>
          <a:custGeom>
            <a:avLst/>
            <a:gdLst/>
            <a:ahLst/>
            <a:cxnLst/>
            <a:rect l="l" t="t" r="r" b="b"/>
            <a:pathLst>
              <a:path w="7520901" h="435237">
                <a:moveTo>
                  <a:pt x="0" y="0"/>
                </a:moveTo>
                <a:lnTo>
                  <a:pt x="7520901" y="0"/>
                </a:lnTo>
                <a:lnTo>
                  <a:pt x="7520901" y="435238"/>
                </a:lnTo>
                <a:lnTo>
                  <a:pt x="0" y="43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654800" y="5559634"/>
            <a:ext cx="4751075" cy="1267675"/>
          </a:xfrm>
          <a:custGeom>
            <a:avLst/>
            <a:gdLst/>
            <a:ahLst/>
            <a:cxnLst/>
            <a:rect l="l" t="t" r="r" b="b"/>
            <a:pathLst>
              <a:path w="7126612" h="1901513">
                <a:moveTo>
                  <a:pt x="0" y="0"/>
                </a:moveTo>
                <a:lnTo>
                  <a:pt x="7126612" y="0"/>
                </a:lnTo>
                <a:lnTo>
                  <a:pt x="7126612" y="1901513"/>
                </a:lnTo>
                <a:lnTo>
                  <a:pt x="0" y="1901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005724" y="-31881"/>
            <a:ext cx="1276713" cy="553963"/>
          </a:xfrm>
          <a:custGeom>
            <a:avLst/>
            <a:gdLst/>
            <a:ahLst/>
            <a:cxnLst/>
            <a:rect l="l" t="t" r="r" b="b"/>
            <a:pathLst>
              <a:path w="1915069" h="830945">
                <a:moveTo>
                  <a:pt x="0" y="0"/>
                </a:moveTo>
                <a:lnTo>
                  <a:pt x="1915069" y="0"/>
                </a:lnTo>
                <a:lnTo>
                  <a:pt x="1915069" y="830945"/>
                </a:lnTo>
                <a:lnTo>
                  <a:pt x="0" y="830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615592" y="1669125"/>
            <a:ext cx="1880219" cy="776880"/>
            <a:chOff x="-2" y="102892"/>
            <a:chExt cx="3760437" cy="1553762"/>
          </a:xfrm>
        </p:grpSpPr>
        <p:sp>
          <p:nvSpPr>
            <p:cNvPr id="25" name="TextBox 25"/>
            <p:cNvSpPr txBox="1"/>
            <p:nvPr/>
          </p:nvSpPr>
          <p:spPr>
            <a:xfrm>
              <a:off x="-2" y="102892"/>
              <a:ext cx="3713669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27"/>
                </a:lnSpc>
              </a:pPr>
              <a:r>
                <a:rPr lang="en-US" sz="2021" u="sng" spc="101" dirty="0">
                  <a:solidFill>
                    <a:srgbClr val="010101"/>
                  </a:solidFill>
                  <a:latin typeface="Klima Bold"/>
                </a:rPr>
                <a:t>JUNE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6766" y="861563"/>
              <a:ext cx="3713669" cy="795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47"/>
                </a:lnSpc>
              </a:pPr>
              <a:r>
                <a:rPr lang="en-US" sz="2098" spc="63" dirty="0">
                  <a:solidFill>
                    <a:srgbClr val="010101"/>
                  </a:solidFill>
                  <a:latin typeface="Klima"/>
                </a:rPr>
                <a:t>Planning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812509" y="1621608"/>
            <a:ext cx="1866356" cy="513158"/>
            <a:chOff x="0" y="232007"/>
            <a:chExt cx="3732712" cy="1026316"/>
          </a:xfrm>
        </p:grpSpPr>
        <p:sp>
          <p:nvSpPr>
            <p:cNvPr id="28" name="TextBox 28"/>
            <p:cNvSpPr txBox="1"/>
            <p:nvPr/>
          </p:nvSpPr>
          <p:spPr>
            <a:xfrm>
              <a:off x="19040" y="232007"/>
              <a:ext cx="3713672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1"/>
                </a:lnSpc>
              </a:pPr>
              <a:r>
                <a:rPr lang="en-US" sz="1955" u="sng" spc="97" dirty="0">
                  <a:solidFill>
                    <a:srgbClr val="000000"/>
                  </a:solidFill>
                  <a:latin typeface="Klima Bold"/>
                </a:rPr>
                <a:t>JULY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771011"/>
              <a:ext cx="3713672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47"/>
                </a:lnSpc>
              </a:pPr>
              <a:r>
                <a:rPr lang="en-US" sz="1298" spc="39">
                  <a:solidFill>
                    <a:srgbClr val="FFFFFF"/>
                  </a:solidFill>
                  <a:latin typeface="Aileron"/>
                </a:rPr>
                <a:t>Idea Selection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044854" y="1617679"/>
            <a:ext cx="193551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4"/>
              </a:lnSpc>
            </a:pPr>
            <a:r>
              <a:rPr lang="en-US" sz="1888" u="sng" spc="94" dirty="0">
                <a:solidFill>
                  <a:srgbClr val="000000"/>
                </a:solidFill>
                <a:latin typeface="Aileron Bold"/>
              </a:rPr>
              <a:t>AUGUST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7395353" y="1584765"/>
            <a:ext cx="1856835" cy="676787"/>
            <a:chOff x="0" y="-95251"/>
            <a:chExt cx="3713671" cy="1353574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95251"/>
              <a:ext cx="3713671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1"/>
                </a:lnSpc>
              </a:pPr>
              <a:r>
                <a:rPr lang="en-US" sz="1955" u="sng" spc="97">
                  <a:solidFill>
                    <a:srgbClr val="000000"/>
                  </a:solidFill>
                  <a:latin typeface="Klima Bold"/>
                </a:rPr>
                <a:t>SEPTEMBER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771011"/>
              <a:ext cx="3713671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47"/>
                </a:lnSpc>
              </a:pPr>
              <a:r>
                <a:rPr lang="en-US" sz="1298" spc="39">
                  <a:solidFill>
                    <a:srgbClr val="FFFFFF"/>
                  </a:solidFill>
                  <a:latin typeface="Aileron"/>
                </a:rPr>
                <a:t>Start of Development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884091" y="3174185"/>
            <a:ext cx="1894904" cy="794822"/>
            <a:chOff x="0" y="-342328"/>
            <a:chExt cx="3789808" cy="1589644"/>
          </a:xfrm>
        </p:grpSpPr>
        <p:sp>
          <p:nvSpPr>
            <p:cNvPr id="35" name="TextBox 35"/>
            <p:cNvSpPr txBox="1"/>
            <p:nvPr/>
          </p:nvSpPr>
          <p:spPr>
            <a:xfrm>
              <a:off x="76136" y="-342328"/>
              <a:ext cx="3713672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4"/>
                </a:lnSpc>
              </a:pPr>
              <a:r>
                <a:rPr lang="en-US" sz="1888" u="sng" spc="94" dirty="0">
                  <a:solidFill>
                    <a:srgbClr val="000000"/>
                  </a:solidFill>
                  <a:latin typeface="Klima Bold"/>
                </a:rPr>
                <a:t>OCTOBER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760004"/>
              <a:ext cx="3713672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47"/>
                </a:lnSpc>
              </a:pPr>
              <a:r>
                <a:rPr lang="en-US" sz="1298" spc="39">
                  <a:solidFill>
                    <a:srgbClr val="FFFFFF"/>
                  </a:solidFill>
                  <a:latin typeface="Aileron"/>
                </a:rPr>
                <a:t>End of Development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212235" y="3144455"/>
            <a:ext cx="2676474" cy="1278252"/>
            <a:chOff x="12024" y="-720891"/>
            <a:chExt cx="5352948" cy="2556505"/>
          </a:xfrm>
        </p:grpSpPr>
        <p:sp>
          <p:nvSpPr>
            <p:cNvPr id="38" name="TextBox 38"/>
            <p:cNvSpPr txBox="1"/>
            <p:nvPr/>
          </p:nvSpPr>
          <p:spPr>
            <a:xfrm>
              <a:off x="240330" y="-720891"/>
              <a:ext cx="5124642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4"/>
                </a:lnSpc>
              </a:pPr>
              <a:r>
                <a:rPr lang="en-US" sz="1888" spc="94" dirty="0">
                  <a:solidFill>
                    <a:srgbClr val="000000"/>
                  </a:solidFill>
                  <a:latin typeface="Klima Bold"/>
                </a:rPr>
                <a:t>NOVEMBER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024" y="-164935"/>
              <a:ext cx="5124642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7"/>
                </a:lnSpc>
              </a:pPr>
              <a:r>
                <a:rPr lang="en-US" sz="1765" spc="53" dirty="0">
                  <a:solidFill>
                    <a:srgbClr val="000000"/>
                  </a:solidFill>
                  <a:latin typeface="Klima"/>
                </a:rPr>
                <a:t>Boot Camp, </a:t>
              </a:r>
            </a:p>
            <a:p>
              <a:pPr algn="ctr">
                <a:lnSpc>
                  <a:spcPts val="2647"/>
                </a:lnSpc>
              </a:pPr>
              <a:r>
                <a:rPr lang="en-US" sz="1765" spc="53" dirty="0">
                  <a:solidFill>
                    <a:srgbClr val="000000"/>
                  </a:solidFill>
                  <a:latin typeface="Klima"/>
                </a:rPr>
                <a:t>Public voting, Media shows 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953142" y="3170321"/>
            <a:ext cx="1904502" cy="995919"/>
            <a:chOff x="-95331" y="-744523"/>
            <a:chExt cx="3809004" cy="1991837"/>
          </a:xfrm>
        </p:grpSpPr>
        <p:sp>
          <p:nvSpPr>
            <p:cNvPr id="41" name="TextBox 41"/>
            <p:cNvSpPr txBox="1"/>
            <p:nvPr/>
          </p:nvSpPr>
          <p:spPr>
            <a:xfrm>
              <a:off x="-95331" y="-744523"/>
              <a:ext cx="3713672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4"/>
                </a:lnSpc>
              </a:pPr>
              <a:r>
                <a:rPr lang="en-US" sz="1888" spc="94" dirty="0">
                  <a:solidFill>
                    <a:srgbClr val="000000"/>
                  </a:solidFill>
                  <a:latin typeface="Klima Bold"/>
                </a:rPr>
                <a:t>DECEMBER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" y="760002"/>
              <a:ext cx="3713672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47"/>
                </a:lnSpc>
              </a:pPr>
              <a:r>
                <a:rPr lang="en-US" sz="1298" spc="39">
                  <a:solidFill>
                    <a:srgbClr val="FFFFFF"/>
                  </a:solidFill>
                  <a:latin typeface="Aileron"/>
                </a:rPr>
                <a:t>Launch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63980" y="29186"/>
            <a:ext cx="7233463" cy="803371"/>
            <a:chOff x="1545467" y="-232477"/>
            <a:chExt cx="14466925" cy="1606740"/>
          </a:xfrm>
        </p:grpSpPr>
        <p:sp>
          <p:nvSpPr>
            <p:cNvPr id="44" name="TextBox 44"/>
            <p:cNvSpPr txBox="1"/>
            <p:nvPr/>
          </p:nvSpPr>
          <p:spPr>
            <a:xfrm>
              <a:off x="1545467" y="-232477"/>
              <a:ext cx="1445168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1"/>
                </a:lnSpc>
              </a:pPr>
              <a:r>
                <a:rPr lang="en-US" sz="2667" u="sng" spc="63" dirty="0">
                  <a:solidFill>
                    <a:srgbClr val="00BF63"/>
                  </a:solidFill>
                  <a:latin typeface="Klima Bold"/>
                </a:rPr>
                <a:t>PLUG MTAANI WORKPLAN</a:t>
              </a:r>
              <a:endParaRPr lang="en-US" sz="2667" u="sng" spc="63" dirty="0">
                <a:solidFill>
                  <a:srgbClr val="00BF63"/>
                </a:solidFill>
                <a:latin typeface="Klima Bold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560707" y="681766"/>
              <a:ext cx="14451685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47"/>
                </a:lnSpc>
              </a:pPr>
              <a:r>
                <a:rPr lang="en-US" sz="1831" spc="55" dirty="0">
                  <a:solidFill>
                    <a:srgbClr val="000000"/>
                  </a:solidFill>
                  <a:latin typeface="Klima Bold"/>
                </a:rPr>
                <a:t>Timelines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2802991" y="1937383"/>
            <a:ext cx="185683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  <a:spcBef>
                <a:spcPct val="0"/>
              </a:spcBef>
            </a:pPr>
            <a:r>
              <a:rPr lang="en-US" sz="1933" spc="39" dirty="0">
                <a:solidFill>
                  <a:srgbClr val="000000"/>
                </a:solidFill>
                <a:latin typeface="Klima"/>
              </a:rPr>
              <a:t>Stakeholder</a:t>
            </a:r>
          </a:p>
          <a:p>
            <a:pPr algn="ctr">
              <a:lnSpc>
                <a:spcPts val="2707"/>
              </a:lnSpc>
              <a:spcBef>
                <a:spcPct val="0"/>
              </a:spcBef>
            </a:pPr>
            <a:r>
              <a:rPr lang="en-US" sz="1933" spc="39" dirty="0">
                <a:solidFill>
                  <a:srgbClr val="000000"/>
                </a:solidFill>
                <a:latin typeface="Klima"/>
              </a:rPr>
              <a:t>Engagement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867317" y="1873239"/>
            <a:ext cx="233006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pc="36">
                <a:solidFill>
                  <a:srgbClr val="000000"/>
                </a:solidFill>
                <a:latin typeface="Klima"/>
              </a:rPr>
              <a:t>Program Launch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pc="36">
                <a:solidFill>
                  <a:srgbClr val="000000"/>
                </a:solidFill>
                <a:latin typeface="Klima"/>
              </a:rPr>
              <a:t>Capacity Building 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112000" y="1835064"/>
            <a:ext cx="269240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pc="36" dirty="0">
                <a:solidFill>
                  <a:srgbClr val="000000"/>
                </a:solidFill>
                <a:latin typeface="Klima"/>
              </a:rPr>
              <a:t>County Capacity Building, Idea Competition &amp; Awards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643844" y="3556930"/>
            <a:ext cx="256059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  <a:spcBef>
                <a:spcPct val="0"/>
              </a:spcBef>
            </a:pPr>
            <a:r>
              <a:rPr lang="en-US" sz="1933" spc="39" dirty="0">
                <a:solidFill>
                  <a:srgbClr val="000000"/>
                </a:solidFill>
                <a:latin typeface="Klima"/>
              </a:rPr>
              <a:t>County Competition &amp; Awards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980371" y="3479635"/>
            <a:ext cx="176150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pc="36" dirty="0">
                <a:solidFill>
                  <a:srgbClr val="000000"/>
                </a:solidFill>
                <a:latin typeface="Klima"/>
              </a:rPr>
              <a:t>Live TV shows &amp; National Awarding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769106" y="3114334"/>
            <a:ext cx="322302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  <a:spcBef>
                <a:spcPct val="0"/>
              </a:spcBef>
            </a:pPr>
            <a:r>
              <a:rPr lang="en-US" sz="1933" spc="39" dirty="0">
                <a:solidFill>
                  <a:srgbClr val="000000"/>
                </a:solidFill>
                <a:latin typeface="Klima Bold"/>
              </a:rPr>
              <a:t>DECEMBER – ONWARDS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589777" y="3414382"/>
            <a:ext cx="349261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algn="ctr">
              <a:lnSpc>
                <a:spcPts val="252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pc="36" dirty="0">
                <a:solidFill>
                  <a:srgbClr val="000000"/>
                </a:solidFill>
                <a:latin typeface="Klima"/>
              </a:rPr>
              <a:t>ILO Mentorship </a:t>
            </a:r>
          </a:p>
          <a:p>
            <a:pPr marL="304815" indent="-304815" algn="ctr">
              <a:lnSpc>
                <a:spcPts val="252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pc="36" dirty="0">
                <a:solidFill>
                  <a:srgbClr val="000000"/>
                </a:solidFill>
                <a:latin typeface="Klima"/>
              </a:rPr>
              <a:t>Plug </a:t>
            </a:r>
            <a:r>
              <a:rPr lang="en-US" spc="36" dirty="0" err="1">
                <a:solidFill>
                  <a:srgbClr val="000000"/>
                </a:solidFill>
                <a:latin typeface="Klima"/>
              </a:rPr>
              <a:t>Mtaani</a:t>
            </a:r>
            <a:r>
              <a:rPr lang="en-US" spc="36" dirty="0">
                <a:solidFill>
                  <a:srgbClr val="000000"/>
                </a:solidFill>
                <a:latin typeface="Klima"/>
              </a:rPr>
              <a:t> TV shows Telling </a:t>
            </a:r>
            <a:r>
              <a:rPr lang="en-US" spc="36" dirty="0">
                <a:solidFill>
                  <a:srgbClr val="000000"/>
                </a:solidFill>
                <a:latin typeface="Klima"/>
              </a:rPr>
              <a:t>stories </a:t>
            </a:r>
            <a:r>
              <a:rPr lang="en-US" spc="36" dirty="0">
                <a:solidFill>
                  <a:srgbClr val="000000"/>
                </a:solidFill>
                <a:latin typeface="Klima"/>
              </a:rPr>
              <a:t>of the Winners and others</a:t>
            </a:r>
          </a:p>
        </p:txBody>
      </p:sp>
      <p:sp>
        <p:nvSpPr>
          <p:cNvPr id="53" name="Freeform 53"/>
          <p:cNvSpPr/>
          <p:nvPr/>
        </p:nvSpPr>
        <p:spPr>
          <a:xfrm>
            <a:off x="11136919" y="44222"/>
            <a:ext cx="1055081" cy="483983"/>
          </a:xfrm>
          <a:custGeom>
            <a:avLst/>
            <a:gdLst/>
            <a:ahLst/>
            <a:cxnLst/>
            <a:rect l="l" t="t" r="r" b="b"/>
            <a:pathLst>
              <a:path w="1582622" h="725974">
                <a:moveTo>
                  <a:pt x="0" y="0"/>
                </a:moveTo>
                <a:lnTo>
                  <a:pt x="1582622" y="0"/>
                </a:lnTo>
                <a:lnTo>
                  <a:pt x="1582622" y="725974"/>
                </a:lnTo>
                <a:lnTo>
                  <a:pt x="0" y="725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76" r="-1976"/>
            </a:stretch>
          </a:blipFill>
        </p:spPr>
      </p:sp>
      <p:sp>
        <p:nvSpPr>
          <p:cNvPr id="54" name="Freeform 7"/>
          <p:cNvSpPr/>
          <p:nvPr/>
        </p:nvSpPr>
        <p:spPr>
          <a:xfrm>
            <a:off x="23652" y="15085"/>
            <a:ext cx="724747" cy="716623"/>
          </a:xfrm>
          <a:custGeom>
            <a:avLst/>
            <a:gdLst/>
            <a:ahLst/>
            <a:cxnLst/>
            <a:rect l="l" t="t" r="r" b="b"/>
            <a:pathLst>
              <a:path w="1087121" h="1198760">
                <a:moveTo>
                  <a:pt x="0" y="0"/>
                </a:moveTo>
                <a:lnTo>
                  <a:pt x="1087121" y="0"/>
                </a:lnTo>
                <a:lnTo>
                  <a:pt x="1087121" y="1198760"/>
                </a:lnTo>
                <a:lnTo>
                  <a:pt x="0" y="1198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5847"/>
            </a:stretch>
          </a:blipFill>
        </p:spPr>
      </p:sp>
      <p:sp>
        <p:nvSpPr>
          <p:cNvPr id="59" name="AutoShape 15"/>
          <p:cNvSpPr/>
          <p:nvPr/>
        </p:nvSpPr>
        <p:spPr>
          <a:xfrm flipV="1">
            <a:off x="5478814" y="4571740"/>
            <a:ext cx="13029" cy="468454"/>
          </a:xfrm>
          <a:prstGeom prst="line">
            <a:avLst/>
          </a:prstGeom>
          <a:ln w="114300" cap="flat">
            <a:solidFill>
              <a:srgbClr val="F0361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60" name="AutoShape 15"/>
          <p:cNvSpPr/>
          <p:nvPr/>
        </p:nvSpPr>
        <p:spPr>
          <a:xfrm flipV="1">
            <a:off x="7939557" y="4603275"/>
            <a:ext cx="13029" cy="468454"/>
          </a:xfrm>
          <a:prstGeom prst="line">
            <a:avLst/>
          </a:prstGeom>
          <a:ln w="114300" cap="flat">
            <a:solidFill>
              <a:srgbClr val="F03612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61" name="AutoShape 15"/>
          <p:cNvSpPr/>
          <p:nvPr/>
        </p:nvSpPr>
        <p:spPr>
          <a:xfrm flipV="1">
            <a:off x="9932351" y="4594289"/>
            <a:ext cx="13029" cy="468454"/>
          </a:xfrm>
          <a:prstGeom prst="line">
            <a:avLst/>
          </a:prstGeom>
          <a:ln w="114300" cap="flat">
            <a:solidFill>
              <a:srgbClr val="F03612"/>
            </a:solidFill>
            <a:prstDash val="solid"/>
            <a:headEnd type="none" w="sm" len="sm"/>
            <a:tailEnd type="oval" w="lg" len="lg"/>
          </a:ln>
        </p:spPr>
      </p:sp>
    </p:spTree>
    <p:extLst>
      <p:ext uri="{BB962C8B-B14F-4D97-AF65-F5344CB8AC3E}">
        <p14:creationId xmlns:p14="http://schemas.microsoft.com/office/powerpoint/2010/main" val="22227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1959" y="1338893"/>
            <a:ext cx="13713133" cy="4299339"/>
            <a:chOff x="0" y="0"/>
            <a:chExt cx="1398305" cy="438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8305" cy="438396"/>
            </a:xfrm>
            <a:custGeom>
              <a:avLst/>
              <a:gdLst/>
              <a:ahLst/>
              <a:cxnLst/>
              <a:rect l="l" t="t" r="r" b="b"/>
              <a:pathLst>
                <a:path w="1398305" h="438396">
                  <a:moveTo>
                    <a:pt x="1195105" y="0"/>
                  </a:moveTo>
                  <a:cubicBezTo>
                    <a:pt x="1307329" y="0"/>
                    <a:pt x="1398305" y="98138"/>
                    <a:pt x="1398305" y="219198"/>
                  </a:cubicBezTo>
                  <a:cubicBezTo>
                    <a:pt x="1398305" y="340258"/>
                    <a:pt x="1307329" y="438396"/>
                    <a:pt x="1195105" y="438396"/>
                  </a:cubicBezTo>
                  <a:lnTo>
                    <a:pt x="203200" y="438396"/>
                  </a:lnTo>
                  <a:cubicBezTo>
                    <a:pt x="90976" y="438396"/>
                    <a:pt x="0" y="340258"/>
                    <a:pt x="0" y="219198"/>
                  </a:cubicBezTo>
                  <a:cubicBezTo>
                    <a:pt x="0" y="9813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87C0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228526" y="-942447"/>
            <a:ext cx="9497266" cy="9497266"/>
          </a:xfrm>
          <a:custGeom>
            <a:avLst/>
            <a:gdLst/>
            <a:ahLst/>
            <a:cxnLst/>
            <a:rect l="l" t="t" r="r" b="b"/>
            <a:pathLst>
              <a:path w="14245899" h="14245899">
                <a:moveTo>
                  <a:pt x="0" y="0"/>
                </a:moveTo>
                <a:lnTo>
                  <a:pt x="14245899" y="0"/>
                </a:lnTo>
                <a:lnTo>
                  <a:pt x="14245899" y="14245899"/>
                </a:lnTo>
                <a:lnTo>
                  <a:pt x="0" y="14245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31740" y="-86304"/>
            <a:ext cx="7148920" cy="7148891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04" b="-10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71959" y="6172200"/>
            <a:ext cx="2450914" cy="580039"/>
          </a:xfrm>
          <a:custGeom>
            <a:avLst/>
            <a:gdLst/>
            <a:ahLst/>
            <a:cxnLst/>
            <a:rect l="l" t="t" r="r" b="b"/>
            <a:pathLst>
              <a:path w="3676371" h="870058">
                <a:moveTo>
                  <a:pt x="0" y="0"/>
                </a:moveTo>
                <a:lnTo>
                  <a:pt x="3676371" y="0"/>
                </a:lnTo>
                <a:lnTo>
                  <a:pt x="3676371" y="870058"/>
                </a:lnTo>
                <a:lnTo>
                  <a:pt x="0" y="870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43759" y="313018"/>
            <a:ext cx="435032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0"/>
              </a:lnSpc>
            </a:pPr>
            <a:r>
              <a:rPr lang="en-US" sz="4408">
                <a:solidFill>
                  <a:srgbClr val="073B59"/>
                </a:solidFill>
                <a:latin typeface="Poppins Bold"/>
              </a:rPr>
              <a:t>About ILO-SIYB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6792" y="1638589"/>
            <a:ext cx="6564949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83"/>
              </a:lnSpc>
            </a:pPr>
            <a:r>
              <a:rPr lang="en-US" sz="1987" dirty="0">
                <a:solidFill>
                  <a:srgbClr val="292828"/>
                </a:solidFill>
                <a:latin typeface="Poppins Medium"/>
              </a:rPr>
              <a:t>The Start &amp; Improve Your Business (SIYB) </a:t>
            </a:r>
            <a:r>
              <a:rPr lang="en-US" sz="1987" dirty="0" err="1">
                <a:solidFill>
                  <a:srgbClr val="292828"/>
                </a:solidFill>
                <a:latin typeface="Poppins Medium"/>
              </a:rPr>
              <a:t>programme</a:t>
            </a:r>
            <a:r>
              <a:rPr lang="en-US" sz="1987" dirty="0">
                <a:solidFill>
                  <a:srgbClr val="292828"/>
                </a:solidFill>
                <a:latin typeface="Poppins Medium"/>
              </a:rPr>
              <a:t> is a business training </a:t>
            </a:r>
            <a:r>
              <a:rPr lang="en-US" sz="1987" dirty="0" err="1">
                <a:solidFill>
                  <a:srgbClr val="292828"/>
                </a:solidFill>
                <a:latin typeface="Poppins Medium"/>
              </a:rPr>
              <a:t>programme</a:t>
            </a:r>
            <a:r>
              <a:rPr lang="en-US" sz="1987" dirty="0">
                <a:solidFill>
                  <a:srgbClr val="292828"/>
                </a:solidFill>
                <a:latin typeface="Poppins Medium"/>
              </a:rPr>
              <a:t> owned by the International Labor Organization -ILO with a focus on starting and improving small businesses as a strategy for creating more and better employment in developing economies and economies in </a:t>
            </a:r>
            <a:r>
              <a:rPr lang="en-US" sz="1987" dirty="0">
                <a:solidFill>
                  <a:srgbClr val="292828"/>
                </a:solidFill>
                <a:latin typeface="Poppins Medium"/>
              </a:rPr>
              <a:t>transition. </a:t>
            </a:r>
          </a:p>
          <a:p>
            <a:pPr algn="just">
              <a:lnSpc>
                <a:spcPts val="2783"/>
              </a:lnSpc>
            </a:pPr>
            <a:r>
              <a:rPr lang="en-US" sz="1987" dirty="0">
                <a:solidFill>
                  <a:srgbClr val="292828"/>
                </a:solidFill>
                <a:latin typeface="Poppins Medium"/>
              </a:rPr>
              <a:t>It </a:t>
            </a:r>
            <a:r>
              <a:rPr lang="en-US" sz="1987" dirty="0">
                <a:solidFill>
                  <a:srgbClr val="292828"/>
                </a:solidFill>
                <a:latin typeface="Poppins Medium"/>
              </a:rPr>
              <a:t>is implemented in 140 countries and translated into 40 languages</a:t>
            </a:r>
          </a:p>
          <a:p>
            <a:pPr algn="just">
              <a:lnSpc>
                <a:spcPts val="2783"/>
              </a:lnSpc>
              <a:spcBef>
                <a:spcPct val="0"/>
              </a:spcBef>
            </a:pPr>
            <a:endParaRPr lang="en-US" sz="1987" dirty="0">
              <a:solidFill>
                <a:srgbClr val="292828"/>
              </a:solidFill>
              <a:latin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4800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5676" y="685800"/>
            <a:ext cx="11767741" cy="5759629"/>
            <a:chOff x="0" y="0"/>
            <a:chExt cx="23535482" cy="1151925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" r="2"/>
            <a:stretch>
              <a:fillRect/>
            </a:stretch>
          </p:blipFill>
          <p:spPr>
            <a:xfrm>
              <a:off x="0" y="0"/>
              <a:ext cx="23535482" cy="1151925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-491813" y="-209314"/>
            <a:ext cx="13000433" cy="457947"/>
            <a:chOff x="0" y="0"/>
            <a:chExt cx="2912018" cy="1025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2018" cy="102577"/>
            </a:xfrm>
            <a:custGeom>
              <a:avLst/>
              <a:gdLst/>
              <a:ahLst/>
              <a:cxnLst/>
              <a:rect l="l" t="t" r="r" b="b"/>
              <a:pathLst>
                <a:path w="2912018" h="102577">
                  <a:moveTo>
                    <a:pt x="1456009" y="102577"/>
                  </a:moveTo>
                  <a:lnTo>
                    <a:pt x="2912018" y="0"/>
                  </a:lnTo>
                  <a:lnTo>
                    <a:pt x="0" y="0"/>
                  </a:lnTo>
                  <a:lnTo>
                    <a:pt x="1456009" y="102577"/>
                  </a:lnTo>
                  <a:close/>
                </a:path>
              </a:pathLst>
            </a:custGeom>
            <a:solidFill>
              <a:srgbClr val="003D6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5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99527" y="3044019"/>
            <a:ext cx="1792947" cy="1792947"/>
          </a:xfrm>
          <a:custGeom>
            <a:avLst/>
            <a:gdLst/>
            <a:ahLst/>
            <a:cxnLst/>
            <a:rect l="l" t="t" r="r" b="b"/>
            <a:pathLst>
              <a:path w="2689420" h="2689420">
                <a:moveTo>
                  <a:pt x="0" y="0"/>
                </a:moveTo>
                <a:lnTo>
                  <a:pt x="2689420" y="0"/>
                </a:lnTo>
                <a:lnTo>
                  <a:pt x="2689420" y="2689420"/>
                </a:lnTo>
                <a:lnTo>
                  <a:pt x="0" y="2689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12197" y="1717523"/>
            <a:ext cx="1254150" cy="1254150"/>
          </a:xfrm>
          <a:custGeom>
            <a:avLst/>
            <a:gdLst/>
            <a:ahLst/>
            <a:cxnLst/>
            <a:rect l="l" t="t" r="r" b="b"/>
            <a:pathLst>
              <a:path w="1881225" h="1881225">
                <a:moveTo>
                  <a:pt x="0" y="0"/>
                </a:moveTo>
                <a:lnTo>
                  <a:pt x="1881225" y="0"/>
                </a:lnTo>
                <a:lnTo>
                  <a:pt x="1881225" y="1881225"/>
                </a:lnTo>
                <a:lnTo>
                  <a:pt x="0" y="1881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12197" y="4909312"/>
            <a:ext cx="1254150" cy="1254150"/>
          </a:xfrm>
          <a:custGeom>
            <a:avLst/>
            <a:gdLst/>
            <a:ahLst/>
            <a:cxnLst/>
            <a:rect l="l" t="t" r="r" b="b"/>
            <a:pathLst>
              <a:path w="1881225" h="1881225">
                <a:moveTo>
                  <a:pt x="0" y="0"/>
                </a:moveTo>
                <a:lnTo>
                  <a:pt x="1881225" y="0"/>
                </a:lnTo>
                <a:lnTo>
                  <a:pt x="1881225" y="1881225"/>
                </a:lnTo>
                <a:lnTo>
                  <a:pt x="0" y="1881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79648" y="3313418"/>
            <a:ext cx="1254150" cy="1254150"/>
          </a:xfrm>
          <a:custGeom>
            <a:avLst/>
            <a:gdLst/>
            <a:ahLst/>
            <a:cxnLst/>
            <a:rect l="l" t="t" r="r" b="b"/>
            <a:pathLst>
              <a:path w="1881225" h="1881225">
                <a:moveTo>
                  <a:pt x="0" y="0"/>
                </a:moveTo>
                <a:lnTo>
                  <a:pt x="1881225" y="0"/>
                </a:lnTo>
                <a:lnTo>
                  <a:pt x="1881225" y="1881225"/>
                </a:lnTo>
                <a:lnTo>
                  <a:pt x="0" y="1881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3743" y="1717523"/>
            <a:ext cx="1254150" cy="1254150"/>
          </a:xfrm>
          <a:custGeom>
            <a:avLst/>
            <a:gdLst/>
            <a:ahLst/>
            <a:cxnLst/>
            <a:rect l="l" t="t" r="r" b="b"/>
            <a:pathLst>
              <a:path w="1881225" h="1881225">
                <a:moveTo>
                  <a:pt x="0" y="0"/>
                </a:moveTo>
                <a:lnTo>
                  <a:pt x="1881225" y="0"/>
                </a:lnTo>
                <a:lnTo>
                  <a:pt x="1881225" y="1881225"/>
                </a:lnTo>
                <a:lnTo>
                  <a:pt x="0" y="188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83743" y="4909312"/>
            <a:ext cx="1254150" cy="1254150"/>
          </a:xfrm>
          <a:custGeom>
            <a:avLst/>
            <a:gdLst/>
            <a:ahLst/>
            <a:cxnLst/>
            <a:rect l="l" t="t" r="r" b="b"/>
            <a:pathLst>
              <a:path w="1881225" h="1881225">
                <a:moveTo>
                  <a:pt x="0" y="0"/>
                </a:moveTo>
                <a:lnTo>
                  <a:pt x="1881225" y="0"/>
                </a:lnTo>
                <a:lnTo>
                  <a:pt x="1881225" y="1881225"/>
                </a:lnTo>
                <a:lnTo>
                  <a:pt x="0" y="188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59577" y="3313418"/>
            <a:ext cx="1254150" cy="1254150"/>
          </a:xfrm>
          <a:custGeom>
            <a:avLst/>
            <a:gdLst/>
            <a:ahLst/>
            <a:cxnLst/>
            <a:rect l="l" t="t" r="r" b="b"/>
            <a:pathLst>
              <a:path w="1881225" h="1881225">
                <a:moveTo>
                  <a:pt x="0" y="0"/>
                </a:moveTo>
                <a:lnTo>
                  <a:pt x="1881225" y="0"/>
                </a:lnTo>
                <a:lnTo>
                  <a:pt x="1881225" y="1881225"/>
                </a:lnTo>
                <a:lnTo>
                  <a:pt x="0" y="188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14451" y="3150829"/>
            <a:ext cx="1579327" cy="1579327"/>
          </a:xfrm>
          <a:custGeom>
            <a:avLst/>
            <a:gdLst/>
            <a:ahLst/>
            <a:cxnLst/>
            <a:rect l="l" t="t" r="r" b="b"/>
            <a:pathLst>
              <a:path w="2368990" h="2368990">
                <a:moveTo>
                  <a:pt x="0" y="0"/>
                </a:moveTo>
                <a:lnTo>
                  <a:pt x="2368990" y="0"/>
                </a:lnTo>
                <a:lnTo>
                  <a:pt x="2368990" y="2368990"/>
                </a:lnTo>
                <a:lnTo>
                  <a:pt x="0" y="2368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92586" y="1792236"/>
            <a:ext cx="1104725" cy="1104725"/>
          </a:xfrm>
          <a:custGeom>
            <a:avLst/>
            <a:gdLst/>
            <a:ahLst/>
            <a:cxnLst/>
            <a:rect l="l" t="t" r="r" b="b"/>
            <a:pathLst>
              <a:path w="1657087" h="1657087">
                <a:moveTo>
                  <a:pt x="0" y="0"/>
                </a:moveTo>
                <a:lnTo>
                  <a:pt x="1657087" y="0"/>
                </a:lnTo>
                <a:lnTo>
                  <a:pt x="1657087" y="1657087"/>
                </a:lnTo>
                <a:lnTo>
                  <a:pt x="0" y="1657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92586" y="4984025"/>
            <a:ext cx="1104725" cy="1104725"/>
          </a:xfrm>
          <a:custGeom>
            <a:avLst/>
            <a:gdLst/>
            <a:ahLst/>
            <a:cxnLst/>
            <a:rect l="l" t="t" r="r" b="b"/>
            <a:pathLst>
              <a:path w="1657087" h="1657087">
                <a:moveTo>
                  <a:pt x="0" y="0"/>
                </a:moveTo>
                <a:lnTo>
                  <a:pt x="1657087" y="0"/>
                </a:lnTo>
                <a:lnTo>
                  <a:pt x="1657087" y="1657087"/>
                </a:lnTo>
                <a:lnTo>
                  <a:pt x="0" y="1657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60037" y="3388130"/>
            <a:ext cx="1104725" cy="1104725"/>
          </a:xfrm>
          <a:custGeom>
            <a:avLst/>
            <a:gdLst/>
            <a:ahLst/>
            <a:cxnLst/>
            <a:rect l="l" t="t" r="r" b="b"/>
            <a:pathLst>
              <a:path w="1657087" h="1657087">
                <a:moveTo>
                  <a:pt x="0" y="0"/>
                </a:moveTo>
                <a:lnTo>
                  <a:pt x="1657087" y="0"/>
                </a:lnTo>
                <a:lnTo>
                  <a:pt x="1657087" y="1657087"/>
                </a:lnTo>
                <a:lnTo>
                  <a:pt x="0" y="1657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64132" y="1792236"/>
            <a:ext cx="1104725" cy="1104725"/>
          </a:xfrm>
          <a:custGeom>
            <a:avLst/>
            <a:gdLst/>
            <a:ahLst/>
            <a:cxnLst/>
            <a:rect l="l" t="t" r="r" b="b"/>
            <a:pathLst>
              <a:path w="1657087" h="1657087">
                <a:moveTo>
                  <a:pt x="0" y="0"/>
                </a:moveTo>
                <a:lnTo>
                  <a:pt x="1657087" y="0"/>
                </a:lnTo>
                <a:lnTo>
                  <a:pt x="1657087" y="1657087"/>
                </a:lnTo>
                <a:lnTo>
                  <a:pt x="0" y="1657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64132" y="4984025"/>
            <a:ext cx="1104725" cy="1104725"/>
          </a:xfrm>
          <a:custGeom>
            <a:avLst/>
            <a:gdLst/>
            <a:ahLst/>
            <a:cxnLst/>
            <a:rect l="l" t="t" r="r" b="b"/>
            <a:pathLst>
              <a:path w="1657087" h="1657087">
                <a:moveTo>
                  <a:pt x="0" y="0"/>
                </a:moveTo>
                <a:lnTo>
                  <a:pt x="1657087" y="0"/>
                </a:lnTo>
                <a:lnTo>
                  <a:pt x="1657087" y="1657087"/>
                </a:lnTo>
                <a:lnTo>
                  <a:pt x="0" y="1657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39966" y="3388130"/>
            <a:ext cx="1104725" cy="1104725"/>
          </a:xfrm>
          <a:custGeom>
            <a:avLst/>
            <a:gdLst/>
            <a:ahLst/>
            <a:cxnLst/>
            <a:rect l="l" t="t" r="r" b="b"/>
            <a:pathLst>
              <a:path w="1657087" h="1657087">
                <a:moveTo>
                  <a:pt x="0" y="0"/>
                </a:moveTo>
                <a:lnTo>
                  <a:pt x="1657087" y="0"/>
                </a:lnTo>
                <a:lnTo>
                  <a:pt x="1657087" y="1657087"/>
                </a:lnTo>
                <a:lnTo>
                  <a:pt x="0" y="1657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16745">
            <a:off x="10800672" y="-46357"/>
            <a:ext cx="3201783" cy="1007106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906905" flipH="1">
            <a:off x="-1657870" y="-180082"/>
            <a:ext cx="3201783" cy="1007106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4802675" y="0"/>
                </a:moveTo>
                <a:lnTo>
                  <a:pt x="0" y="0"/>
                </a:lnTo>
                <a:lnTo>
                  <a:pt x="0" y="1510659"/>
                </a:lnTo>
                <a:lnTo>
                  <a:pt x="4802675" y="1510659"/>
                </a:lnTo>
                <a:lnTo>
                  <a:pt x="48026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816745">
            <a:off x="10115456" y="525386"/>
            <a:ext cx="2808911" cy="320829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80318" b="-95070"/>
            </a:stretch>
          </a:blipFill>
        </p:spPr>
      </p:sp>
      <p:sp>
        <p:nvSpPr>
          <p:cNvPr id="19" name="Freeform 19"/>
          <p:cNvSpPr/>
          <p:nvPr/>
        </p:nvSpPr>
        <p:spPr>
          <a:xfrm rot="-2942733" flipH="1">
            <a:off x="-705394" y="495312"/>
            <a:ext cx="2808911" cy="320829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4213365" y="0"/>
                </a:moveTo>
                <a:lnTo>
                  <a:pt x="0" y="0"/>
                </a:lnTo>
                <a:lnTo>
                  <a:pt x="0" y="481244"/>
                </a:lnTo>
                <a:lnTo>
                  <a:pt x="4213365" y="481244"/>
                </a:lnTo>
                <a:lnTo>
                  <a:pt x="421336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80318" b="-95070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862018" y="249786"/>
            <a:ext cx="436014" cy="436014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01258" y="249786"/>
            <a:ext cx="436014" cy="436014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2" y="0"/>
                </a:lnTo>
                <a:lnTo>
                  <a:pt x="654022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550529" y="3386907"/>
            <a:ext cx="1107172" cy="1107172"/>
          </a:xfrm>
          <a:custGeom>
            <a:avLst/>
            <a:gdLst/>
            <a:ahLst/>
            <a:cxnLst/>
            <a:rect l="l" t="t" r="r" b="b"/>
            <a:pathLst>
              <a:path w="1660758" h="1660758">
                <a:moveTo>
                  <a:pt x="0" y="0"/>
                </a:moveTo>
                <a:lnTo>
                  <a:pt x="1660758" y="0"/>
                </a:lnTo>
                <a:lnTo>
                  <a:pt x="1660758" y="1660758"/>
                </a:lnTo>
                <a:lnTo>
                  <a:pt x="0" y="16607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809359" y="2009009"/>
            <a:ext cx="671179" cy="671179"/>
          </a:xfrm>
          <a:custGeom>
            <a:avLst/>
            <a:gdLst/>
            <a:ahLst/>
            <a:cxnLst/>
            <a:rect l="l" t="t" r="r" b="b"/>
            <a:pathLst>
              <a:path w="1006768" h="1006768">
                <a:moveTo>
                  <a:pt x="0" y="0"/>
                </a:moveTo>
                <a:lnTo>
                  <a:pt x="1006768" y="0"/>
                </a:lnTo>
                <a:lnTo>
                  <a:pt x="1006768" y="1006768"/>
                </a:lnTo>
                <a:lnTo>
                  <a:pt x="0" y="1006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649191" y="2009009"/>
            <a:ext cx="697216" cy="697216"/>
          </a:xfrm>
          <a:custGeom>
            <a:avLst/>
            <a:gdLst/>
            <a:ahLst/>
            <a:cxnLst/>
            <a:rect l="l" t="t" r="r" b="b"/>
            <a:pathLst>
              <a:path w="1045824" h="1045824">
                <a:moveTo>
                  <a:pt x="0" y="0"/>
                </a:moveTo>
                <a:lnTo>
                  <a:pt x="1045824" y="0"/>
                </a:lnTo>
                <a:lnTo>
                  <a:pt x="1045824" y="1045824"/>
                </a:lnTo>
                <a:lnTo>
                  <a:pt x="0" y="10458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677559" y="3588367"/>
            <a:ext cx="629539" cy="629539"/>
          </a:xfrm>
          <a:custGeom>
            <a:avLst/>
            <a:gdLst/>
            <a:ahLst/>
            <a:cxnLst/>
            <a:rect l="l" t="t" r="r" b="b"/>
            <a:pathLst>
              <a:path w="944309" h="944309">
                <a:moveTo>
                  <a:pt x="0" y="0"/>
                </a:moveTo>
                <a:lnTo>
                  <a:pt x="944309" y="0"/>
                </a:lnTo>
                <a:lnTo>
                  <a:pt x="944309" y="944309"/>
                </a:lnTo>
                <a:lnTo>
                  <a:pt x="0" y="9443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940789" y="3622255"/>
            <a:ext cx="646169" cy="636476"/>
          </a:xfrm>
          <a:custGeom>
            <a:avLst/>
            <a:gdLst/>
            <a:ahLst/>
            <a:cxnLst/>
            <a:rect l="l" t="t" r="r" b="b"/>
            <a:pathLst>
              <a:path w="969253" h="954714">
                <a:moveTo>
                  <a:pt x="0" y="0"/>
                </a:moveTo>
                <a:lnTo>
                  <a:pt x="969252" y="0"/>
                </a:lnTo>
                <a:lnTo>
                  <a:pt x="969252" y="954714"/>
                </a:lnTo>
                <a:lnTo>
                  <a:pt x="0" y="9547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800029" y="5202695"/>
            <a:ext cx="678487" cy="667385"/>
          </a:xfrm>
          <a:custGeom>
            <a:avLst/>
            <a:gdLst/>
            <a:ahLst/>
            <a:cxnLst/>
            <a:rect l="l" t="t" r="r" b="b"/>
            <a:pathLst>
              <a:path w="1017731" h="1001078">
                <a:moveTo>
                  <a:pt x="0" y="0"/>
                </a:moveTo>
                <a:lnTo>
                  <a:pt x="1017732" y="0"/>
                </a:lnTo>
                <a:lnTo>
                  <a:pt x="1017732" y="1001078"/>
                </a:lnTo>
                <a:lnTo>
                  <a:pt x="0" y="10010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700791" y="5220685"/>
            <a:ext cx="631407" cy="631407"/>
          </a:xfrm>
          <a:custGeom>
            <a:avLst/>
            <a:gdLst/>
            <a:ahLst/>
            <a:cxnLst/>
            <a:rect l="l" t="t" r="r" b="b"/>
            <a:pathLst>
              <a:path w="947111" h="947111">
                <a:moveTo>
                  <a:pt x="0" y="0"/>
                </a:moveTo>
                <a:lnTo>
                  <a:pt x="947111" y="0"/>
                </a:lnTo>
                <a:lnTo>
                  <a:pt x="947111" y="947110"/>
                </a:lnTo>
                <a:lnTo>
                  <a:pt x="0" y="94711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073223" y="679450"/>
            <a:ext cx="391342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0"/>
              </a:lnSpc>
            </a:pPr>
            <a:r>
              <a:rPr lang="en-US" sz="3000" spc="-90">
                <a:solidFill>
                  <a:srgbClr val="000000"/>
                </a:solidFill>
                <a:latin typeface="Poppins Bold"/>
              </a:rPr>
              <a:t>THE SIYB JOURNEY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986652" y="1913359"/>
            <a:ext cx="351954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3"/>
              </a:lnSpc>
            </a:pPr>
            <a:r>
              <a:rPr lang="en-US" sz="1666" spc="-49" dirty="0">
                <a:solidFill>
                  <a:srgbClr val="000000"/>
                </a:solidFill>
                <a:latin typeface="Poppins Bold"/>
              </a:rPr>
              <a:t>Developed in the 1970s by the Swedish Employers’ Federation as “Look after your firm”</a:t>
            </a:r>
          </a:p>
          <a:p>
            <a:pPr>
              <a:lnSpc>
                <a:spcPts val="1883"/>
              </a:lnSpc>
            </a:pPr>
            <a:endParaRPr lang="en-US" sz="1666" spc="-49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986653" y="5107317"/>
            <a:ext cx="3533259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3"/>
              </a:lnSpc>
            </a:pPr>
            <a:r>
              <a:rPr lang="en-US" sz="1666" spc="-49" dirty="0">
                <a:solidFill>
                  <a:srgbClr val="000000"/>
                </a:solidFill>
                <a:latin typeface="Poppins Bold"/>
              </a:rPr>
              <a:t>In the early 1990s the “Start Your Business” training package was developed in Fiji to complement the IYB training package.</a:t>
            </a:r>
          </a:p>
          <a:p>
            <a:pPr>
              <a:lnSpc>
                <a:spcPts val="1883"/>
              </a:lnSpc>
            </a:pPr>
            <a:endParaRPr lang="en-US" sz="1666" spc="-49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95062" y="1913359"/>
            <a:ext cx="356643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83"/>
              </a:lnSpc>
            </a:pPr>
            <a:r>
              <a:rPr lang="en-US" sz="1666" spc="-49" dirty="0">
                <a:solidFill>
                  <a:srgbClr val="000000"/>
                </a:solidFill>
                <a:latin typeface="Poppins Bold"/>
              </a:rPr>
              <a:t>2003, Expand Your Business  was developed and introduced in Sri Lanka and Southern Africa</a:t>
            </a:r>
          </a:p>
          <a:p>
            <a:pPr algn="r">
              <a:lnSpc>
                <a:spcPts val="1883"/>
              </a:lnSpc>
            </a:pPr>
            <a:endParaRPr lang="en-US" sz="1666" spc="-49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95062" y="5107318"/>
            <a:ext cx="356643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83"/>
              </a:lnSpc>
            </a:pPr>
            <a:r>
              <a:rPr lang="en-US" sz="1666" spc="-49" dirty="0">
                <a:solidFill>
                  <a:srgbClr val="000000"/>
                </a:solidFill>
                <a:latin typeface="Poppins Bold"/>
              </a:rPr>
              <a:t>1998, “Generate Your Business Idea” was developed in Southern and Eastern Africa</a:t>
            </a:r>
          </a:p>
          <a:p>
            <a:pPr algn="r">
              <a:lnSpc>
                <a:spcPts val="1883"/>
              </a:lnSpc>
            </a:pPr>
            <a:endParaRPr lang="en-US" sz="1666" spc="-49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791527" y="3221884"/>
            <a:ext cx="3194841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83"/>
              </a:lnSpc>
            </a:pPr>
            <a:r>
              <a:rPr lang="en-US" sz="1666" spc="-49" dirty="0">
                <a:solidFill>
                  <a:srgbClr val="000000"/>
                </a:solidFill>
                <a:latin typeface="Poppins Bold"/>
              </a:rPr>
              <a:t>1977 - Adapted by ILO to the needs of small-scale entrepreneurs in developing countries and renamed to “Improve your business-IYB”</a:t>
            </a:r>
          </a:p>
          <a:p>
            <a:pPr algn="just">
              <a:lnSpc>
                <a:spcPts val="1883"/>
              </a:lnSpc>
            </a:pPr>
            <a:endParaRPr lang="en-US" sz="1666" spc="-49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11227" y="3527284"/>
            <a:ext cx="239062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83"/>
              </a:lnSpc>
            </a:pPr>
            <a:r>
              <a:rPr lang="en-US" sz="1666" spc="-49" dirty="0">
                <a:solidFill>
                  <a:srgbClr val="000000"/>
                </a:solidFill>
                <a:latin typeface="Poppins Bold"/>
              </a:rPr>
              <a:t>In 1999 “SIYB training” became the “SIYB </a:t>
            </a:r>
            <a:r>
              <a:rPr lang="en-US" sz="1666" spc="-49" dirty="0" err="1">
                <a:solidFill>
                  <a:srgbClr val="000000"/>
                </a:solidFill>
                <a:latin typeface="Poppins Bold"/>
              </a:rPr>
              <a:t>Programme</a:t>
            </a:r>
            <a:r>
              <a:rPr lang="en-US" sz="1666" spc="-49" dirty="0">
                <a:solidFill>
                  <a:srgbClr val="000000"/>
                </a:solidFill>
                <a:latin typeface="Poppins Bold"/>
              </a:rPr>
              <a:t>”</a:t>
            </a:r>
          </a:p>
          <a:p>
            <a:pPr algn="r">
              <a:lnSpc>
                <a:spcPts val="1883"/>
              </a:lnSpc>
            </a:pPr>
            <a:endParaRPr lang="en-US" sz="1666" spc="-49" dirty="0">
              <a:solidFill>
                <a:srgbClr val="000000"/>
              </a:solidFill>
              <a:latin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20574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7943" y="2902905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236114" y="4422745"/>
            <a:ext cx="2742073" cy="1935553"/>
            <a:chOff x="0" y="0"/>
            <a:chExt cx="1500474" cy="10591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978186" y="2178210"/>
            <a:ext cx="2742073" cy="1935553"/>
            <a:chOff x="0" y="0"/>
            <a:chExt cx="1500474" cy="10591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611364" y="1939767"/>
            <a:ext cx="2742073" cy="1725432"/>
            <a:chOff x="0" y="0"/>
            <a:chExt cx="1500474" cy="9441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0474" cy="944163"/>
            </a:xfrm>
            <a:custGeom>
              <a:avLst/>
              <a:gdLst/>
              <a:ahLst/>
              <a:cxnLst/>
              <a:rect l="l" t="t" r="r" b="b"/>
              <a:pathLst>
                <a:path w="1500474" h="944163">
                  <a:moveTo>
                    <a:pt x="1376013" y="944163"/>
                  </a:moveTo>
                  <a:lnTo>
                    <a:pt x="124460" y="944163"/>
                  </a:lnTo>
                  <a:cubicBezTo>
                    <a:pt x="55880" y="944163"/>
                    <a:pt x="0" y="888283"/>
                    <a:pt x="0" y="8197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819703"/>
                  </a:lnTo>
                  <a:cubicBezTo>
                    <a:pt x="1500474" y="888283"/>
                    <a:pt x="1444594" y="944163"/>
                    <a:pt x="1376014" y="94416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20260" y="4236648"/>
            <a:ext cx="2742073" cy="1935553"/>
            <a:chOff x="0" y="0"/>
            <a:chExt cx="1500474" cy="10591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32194" y="2984300"/>
            <a:ext cx="1949913" cy="194991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t="-20713" b="-2071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116340" y="2984300"/>
            <a:ext cx="1949913" cy="1949913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t="-20713" b="-2071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3374267" y="685800"/>
            <a:ext cx="1949913" cy="194991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21165" r="-21165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8963831" y="418354"/>
            <a:ext cx="1949913" cy="1949913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5"/>
              <a:stretch>
                <a:fillRect t="-30574" b="-30574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id="23" name="AutoShape 23"/>
          <p:cNvSpPr/>
          <p:nvPr/>
        </p:nvSpPr>
        <p:spPr>
          <a:xfrm flipV="1">
            <a:off x="2091545" y="1951138"/>
            <a:ext cx="875563" cy="853113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4" name="AutoShape 24"/>
          <p:cNvSpPr/>
          <p:nvPr/>
        </p:nvSpPr>
        <p:spPr>
          <a:xfrm flipV="1">
            <a:off x="7575691" y="1951138"/>
            <a:ext cx="875563" cy="853113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5" name="AutoShape 25"/>
          <p:cNvSpPr/>
          <p:nvPr/>
        </p:nvSpPr>
        <p:spPr>
          <a:xfrm flipH="1" flipV="1">
            <a:off x="4553961" y="4433970"/>
            <a:ext cx="864411" cy="864411"/>
          </a:xfrm>
          <a:prstGeom prst="line">
            <a:avLst/>
          </a:prstGeom>
          <a:ln w="47625" cap="rnd">
            <a:solidFill>
              <a:srgbClr val="263F6B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6" name="AutoShape 26"/>
          <p:cNvSpPr/>
          <p:nvPr/>
        </p:nvSpPr>
        <p:spPr>
          <a:xfrm rot="-2700000">
            <a:off x="10194657" y="6373454"/>
            <a:ext cx="3528671" cy="1254558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27" name="AutoShape 27"/>
          <p:cNvSpPr/>
          <p:nvPr/>
        </p:nvSpPr>
        <p:spPr>
          <a:xfrm rot="-2700000">
            <a:off x="-2140076" y="-829134"/>
            <a:ext cx="3528671" cy="1658267"/>
          </a:xfrm>
          <a:prstGeom prst="rect">
            <a:avLst/>
          </a:prstGeom>
          <a:solidFill>
            <a:srgbClr val="213559"/>
          </a:solidFill>
        </p:spPr>
      </p:sp>
      <p:grpSp>
        <p:nvGrpSpPr>
          <p:cNvPr id="28" name="Group 28"/>
          <p:cNvGrpSpPr/>
          <p:nvPr/>
        </p:nvGrpSpPr>
        <p:grpSpPr>
          <a:xfrm>
            <a:off x="9373866" y="4947395"/>
            <a:ext cx="1982998" cy="1399743"/>
            <a:chOff x="0" y="0"/>
            <a:chExt cx="1500474" cy="105914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9365992" y="3853212"/>
            <a:ext cx="1949913" cy="1949913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6"/>
              <a:stretch>
                <a:fillRect l="-23118" r="-23118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236114" y="5412791"/>
            <a:ext cx="27420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667" spc="33">
                <a:solidFill>
                  <a:srgbClr val="FFFFFF"/>
                </a:solidFill>
                <a:latin typeface="Klima"/>
              </a:rPr>
              <a:t>How to generate a feasible business idea</a:t>
            </a:r>
          </a:p>
          <a:p>
            <a:pPr algn="ctr">
              <a:lnSpc>
                <a:spcPts val="2167"/>
              </a:lnSpc>
            </a:pPr>
            <a:endParaRPr lang="en-US" sz="1667" spc="33">
              <a:solidFill>
                <a:srgbClr val="FFFFFF"/>
              </a:solidFill>
              <a:latin typeface="Klima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978186" y="3215408"/>
            <a:ext cx="27420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667" spc="33">
                <a:solidFill>
                  <a:srgbClr val="FFFFFF"/>
                </a:solidFill>
                <a:latin typeface="Klima"/>
              </a:rPr>
              <a:t>How to write a Bankable business plan </a:t>
            </a:r>
          </a:p>
          <a:p>
            <a:pPr algn="ctr">
              <a:lnSpc>
                <a:spcPts val="2167"/>
              </a:lnSpc>
            </a:pPr>
            <a:endParaRPr lang="en-US" sz="1667" spc="33">
              <a:solidFill>
                <a:srgbClr val="FFFFFF"/>
              </a:solidFill>
              <a:latin typeface="Klima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8705601" y="2751683"/>
            <a:ext cx="255359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667" spc="33">
                <a:solidFill>
                  <a:srgbClr val="FFFFFF"/>
                </a:solidFill>
                <a:latin typeface="Klima"/>
              </a:rPr>
              <a:t>How to develop a business Expansion plan </a:t>
            </a:r>
          </a:p>
          <a:p>
            <a:pPr algn="ctr">
              <a:lnSpc>
                <a:spcPts val="2167"/>
              </a:lnSpc>
            </a:pPr>
            <a:endParaRPr lang="en-US" sz="1667" spc="33">
              <a:solidFill>
                <a:srgbClr val="FFFFFF"/>
              </a:solidFill>
              <a:latin typeface="Klima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5720260" y="5323417"/>
            <a:ext cx="2742073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667" spc="33">
                <a:solidFill>
                  <a:srgbClr val="FFFFFF"/>
                </a:solidFill>
                <a:latin typeface="Klima"/>
              </a:rPr>
              <a:t>How to set up a basic business management systems</a:t>
            </a:r>
          </a:p>
          <a:p>
            <a:pPr algn="ctr">
              <a:lnSpc>
                <a:spcPts val="2167"/>
              </a:lnSpc>
            </a:pPr>
            <a:endParaRPr lang="en-US" sz="1667" spc="33">
              <a:solidFill>
                <a:srgbClr val="FFFFFF"/>
              </a:solidFill>
              <a:latin typeface="Klim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36114" y="4815468"/>
            <a:ext cx="274207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7"/>
              </a:lnSpc>
            </a:pPr>
            <a:r>
              <a:rPr lang="en-US" sz="1467" spc="29">
                <a:solidFill>
                  <a:srgbClr val="FFFFFF"/>
                </a:solidFill>
                <a:latin typeface="Montserrat Ultra-Bold"/>
              </a:rPr>
              <a:t>GYBI-GENERATE YOUR BUSINESS IDEA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978186" y="2540454"/>
            <a:ext cx="274207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667" spc="33">
                <a:solidFill>
                  <a:srgbClr val="FFFFFF"/>
                </a:solidFill>
                <a:latin typeface="Montserrat Ultra-Bold"/>
              </a:rPr>
              <a:t>SYB -START YOUR BUSINESS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565959" y="2093100"/>
            <a:ext cx="274207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667" spc="33">
                <a:solidFill>
                  <a:srgbClr val="FFFFFF"/>
                </a:solidFill>
                <a:latin typeface="Montserrat Ultra-Bold"/>
              </a:rPr>
              <a:t>EYB - EXPAND YOUR BUSINESS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720260" y="4748974"/>
            <a:ext cx="274207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667" spc="33">
                <a:solidFill>
                  <a:srgbClr val="FFFFFF"/>
                </a:solidFill>
                <a:latin typeface="Montserrat Ultra-Bold"/>
              </a:rPr>
              <a:t>IYB-IMPROVE YOUR BUSINESS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67942" y="90547"/>
            <a:ext cx="952331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1"/>
              </a:lnSpc>
            </a:pPr>
            <a:r>
              <a:rPr lang="en-US" sz="3920" spc="-231">
                <a:solidFill>
                  <a:srgbClr val="263F6B"/>
                </a:solidFill>
                <a:latin typeface="Klima Bold"/>
              </a:rPr>
              <a:t>THE ILO-SIYB TRAINING PROGRAMME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373866" y="5634567"/>
            <a:ext cx="19341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7"/>
              </a:lnSpc>
            </a:pPr>
            <a:r>
              <a:rPr lang="en-US" sz="1667" spc="33">
                <a:solidFill>
                  <a:srgbClr val="FFFFFF"/>
                </a:solidFill>
                <a:latin typeface="Montserrat Ultra-Bold"/>
              </a:rPr>
              <a:t>THE SIYB BUSINESS GAME</a:t>
            </a:r>
          </a:p>
        </p:txBody>
      </p:sp>
    </p:spTree>
    <p:extLst>
      <p:ext uri="{BB962C8B-B14F-4D97-AF65-F5344CB8AC3E}">
        <p14:creationId xmlns:p14="http://schemas.microsoft.com/office/powerpoint/2010/main" val="4594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10800672" y="-46357"/>
            <a:ext cx="3201783" cy="1007106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0" y="0"/>
                </a:moveTo>
                <a:lnTo>
                  <a:pt x="4802675" y="0"/>
                </a:lnTo>
                <a:lnTo>
                  <a:pt x="4802675" y="1510660"/>
                </a:lnTo>
                <a:lnTo>
                  <a:pt x="0" y="1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906905" flipH="1">
            <a:off x="-1657870" y="-180082"/>
            <a:ext cx="3201783" cy="1007106"/>
          </a:xfrm>
          <a:custGeom>
            <a:avLst/>
            <a:gdLst/>
            <a:ahLst/>
            <a:cxnLst/>
            <a:rect l="l" t="t" r="r" b="b"/>
            <a:pathLst>
              <a:path w="4802674" h="1510659">
                <a:moveTo>
                  <a:pt x="4802675" y="0"/>
                </a:moveTo>
                <a:lnTo>
                  <a:pt x="0" y="0"/>
                </a:lnTo>
                <a:lnTo>
                  <a:pt x="0" y="1510659"/>
                </a:lnTo>
                <a:lnTo>
                  <a:pt x="4802675" y="1510659"/>
                </a:lnTo>
                <a:lnTo>
                  <a:pt x="48026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816745">
            <a:off x="10115456" y="525386"/>
            <a:ext cx="2808911" cy="320829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0" y="0"/>
                </a:moveTo>
                <a:lnTo>
                  <a:pt x="4213365" y="0"/>
                </a:lnTo>
                <a:lnTo>
                  <a:pt x="4213365" y="481244"/>
                </a:lnTo>
                <a:lnTo>
                  <a:pt x="0" y="48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80318" b="-95070"/>
            </a:stretch>
          </a:blipFill>
        </p:spPr>
      </p:sp>
      <p:sp>
        <p:nvSpPr>
          <p:cNvPr id="5" name="Freeform 5"/>
          <p:cNvSpPr/>
          <p:nvPr/>
        </p:nvSpPr>
        <p:spPr>
          <a:xfrm rot="-2942733" flipH="1">
            <a:off x="-705394" y="495312"/>
            <a:ext cx="2808911" cy="320829"/>
          </a:xfrm>
          <a:custGeom>
            <a:avLst/>
            <a:gdLst/>
            <a:ahLst/>
            <a:cxnLst/>
            <a:rect l="l" t="t" r="r" b="b"/>
            <a:pathLst>
              <a:path w="4213366" h="481243">
                <a:moveTo>
                  <a:pt x="4213365" y="0"/>
                </a:moveTo>
                <a:lnTo>
                  <a:pt x="0" y="0"/>
                </a:lnTo>
                <a:lnTo>
                  <a:pt x="0" y="481244"/>
                </a:lnTo>
                <a:lnTo>
                  <a:pt x="4213365" y="481244"/>
                </a:lnTo>
                <a:lnTo>
                  <a:pt x="42133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80318" b="-9507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62018" y="249786"/>
            <a:ext cx="436014" cy="436014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1" y="0"/>
                </a:lnTo>
                <a:lnTo>
                  <a:pt x="654021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1258" y="249786"/>
            <a:ext cx="436014" cy="436014"/>
          </a:xfrm>
          <a:custGeom>
            <a:avLst/>
            <a:gdLst/>
            <a:ahLst/>
            <a:cxnLst/>
            <a:rect l="l" t="t" r="r" b="b"/>
            <a:pathLst>
              <a:path w="654021" h="654021">
                <a:moveTo>
                  <a:pt x="0" y="0"/>
                </a:moveTo>
                <a:lnTo>
                  <a:pt x="654022" y="0"/>
                </a:lnTo>
                <a:lnTo>
                  <a:pt x="654022" y="654021"/>
                </a:lnTo>
                <a:lnTo>
                  <a:pt x="0" y="654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1705026"/>
            <a:ext cx="10820400" cy="4463415"/>
          </a:xfrm>
          <a:custGeom>
            <a:avLst/>
            <a:gdLst/>
            <a:ahLst/>
            <a:cxnLst/>
            <a:rect l="l" t="t" r="r" b="b"/>
            <a:pathLst>
              <a:path w="16230600" h="6695123">
                <a:moveTo>
                  <a:pt x="0" y="0"/>
                </a:moveTo>
                <a:lnTo>
                  <a:pt x="16230600" y="0"/>
                </a:lnTo>
                <a:lnTo>
                  <a:pt x="16230600" y="6695123"/>
                </a:lnTo>
                <a:lnTo>
                  <a:pt x="0" y="6695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47060" y="2987793"/>
            <a:ext cx="1897881" cy="1897881"/>
          </a:xfrm>
          <a:custGeom>
            <a:avLst/>
            <a:gdLst/>
            <a:ahLst/>
            <a:cxnLst/>
            <a:rect l="l" t="t" r="r" b="b"/>
            <a:pathLst>
              <a:path w="2846821" h="2846821">
                <a:moveTo>
                  <a:pt x="0" y="0"/>
                </a:moveTo>
                <a:lnTo>
                  <a:pt x="2846820" y="0"/>
                </a:lnTo>
                <a:lnTo>
                  <a:pt x="2846820" y="2846821"/>
                </a:lnTo>
                <a:lnTo>
                  <a:pt x="0" y="2846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34441" y="1630917"/>
            <a:ext cx="1056407" cy="1056407"/>
          </a:xfrm>
          <a:custGeom>
            <a:avLst/>
            <a:gdLst/>
            <a:ahLst/>
            <a:cxnLst/>
            <a:rect l="l" t="t" r="r" b="b"/>
            <a:pathLst>
              <a:path w="1584610" h="1584610">
                <a:moveTo>
                  <a:pt x="0" y="0"/>
                </a:moveTo>
                <a:lnTo>
                  <a:pt x="1584610" y="0"/>
                </a:lnTo>
                <a:lnTo>
                  <a:pt x="1584610" y="1584610"/>
                </a:lnTo>
                <a:lnTo>
                  <a:pt x="0" y="15846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33939" y="1630917"/>
            <a:ext cx="1056407" cy="1056407"/>
          </a:xfrm>
          <a:custGeom>
            <a:avLst/>
            <a:gdLst/>
            <a:ahLst/>
            <a:cxnLst/>
            <a:rect l="l" t="t" r="r" b="b"/>
            <a:pathLst>
              <a:path w="1584610" h="1584610">
                <a:moveTo>
                  <a:pt x="0" y="0"/>
                </a:moveTo>
                <a:lnTo>
                  <a:pt x="1584610" y="0"/>
                </a:lnTo>
                <a:lnTo>
                  <a:pt x="1584610" y="1584610"/>
                </a:lnTo>
                <a:lnTo>
                  <a:pt x="0" y="1584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26777" y="3534751"/>
            <a:ext cx="1056407" cy="1056407"/>
          </a:xfrm>
          <a:custGeom>
            <a:avLst/>
            <a:gdLst/>
            <a:ahLst/>
            <a:cxnLst/>
            <a:rect l="l" t="t" r="r" b="b"/>
            <a:pathLst>
              <a:path w="1584610" h="1584610">
                <a:moveTo>
                  <a:pt x="0" y="0"/>
                </a:moveTo>
                <a:lnTo>
                  <a:pt x="1584610" y="0"/>
                </a:lnTo>
                <a:lnTo>
                  <a:pt x="1584610" y="1584610"/>
                </a:lnTo>
                <a:lnTo>
                  <a:pt x="0" y="1584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808816" y="3534751"/>
            <a:ext cx="1056407" cy="1056407"/>
          </a:xfrm>
          <a:custGeom>
            <a:avLst/>
            <a:gdLst/>
            <a:ahLst/>
            <a:cxnLst/>
            <a:rect l="l" t="t" r="r" b="b"/>
            <a:pathLst>
              <a:path w="1584610" h="1584610">
                <a:moveTo>
                  <a:pt x="0" y="0"/>
                </a:moveTo>
                <a:lnTo>
                  <a:pt x="1584610" y="0"/>
                </a:lnTo>
                <a:lnTo>
                  <a:pt x="1584610" y="1584610"/>
                </a:lnTo>
                <a:lnTo>
                  <a:pt x="0" y="1584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02155" y="5149957"/>
            <a:ext cx="1056407" cy="1056407"/>
          </a:xfrm>
          <a:custGeom>
            <a:avLst/>
            <a:gdLst/>
            <a:ahLst/>
            <a:cxnLst/>
            <a:rect l="l" t="t" r="r" b="b"/>
            <a:pathLst>
              <a:path w="1584610" h="1584610">
                <a:moveTo>
                  <a:pt x="0" y="0"/>
                </a:moveTo>
                <a:lnTo>
                  <a:pt x="1584611" y="0"/>
                </a:lnTo>
                <a:lnTo>
                  <a:pt x="1584611" y="1584611"/>
                </a:lnTo>
                <a:lnTo>
                  <a:pt x="0" y="1584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01653" y="5149957"/>
            <a:ext cx="1056407" cy="1056407"/>
          </a:xfrm>
          <a:custGeom>
            <a:avLst/>
            <a:gdLst/>
            <a:ahLst/>
            <a:cxnLst/>
            <a:rect l="l" t="t" r="r" b="b"/>
            <a:pathLst>
              <a:path w="1584610" h="1584610">
                <a:moveTo>
                  <a:pt x="0" y="0"/>
                </a:moveTo>
                <a:lnTo>
                  <a:pt x="1584611" y="0"/>
                </a:lnTo>
                <a:lnTo>
                  <a:pt x="1584611" y="1584611"/>
                </a:lnTo>
                <a:lnTo>
                  <a:pt x="0" y="1584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268710" y="3100854"/>
            <a:ext cx="1671758" cy="1671758"/>
          </a:xfrm>
          <a:custGeom>
            <a:avLst/>
            <a:gdLst/>
            <a:ahLst/>
            <a:cxnLst/>
            <a:rect l="l" t="t" r="r" b="b"/>
            <a:pathLst>
              <a:path w="2507637" h="2507637">
                <a:moveTo>
                  <a:pt x="0" y="0"/>
                </a:moveTo>
                <a:lnTo>
                  <a:pt x="2507638" y="0"/>
                </a:lnTo>
                <a:lnTo>
                  <a:pt x="2507638" y="2507637"/>
                </a:lnTo>
                <a:lnTo>
                  <a:pt x="0" y="2507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02155" y="1693850"/>
            <a:ext cx="930541" cy="930541"/>
          </a:xfrm>
          <a:custGeom>
            <a:avLst/>
            <a:gdLst/>
            <a:ahLst/>
            <a:cxnLst/>
            <a:rect l="l" t="t" r="r" b="b"/>
            <a:pathLst>
              <a:path w="1395812" h="1395812">
                <a:moveTo>
                  <a:pt x="0" y="0"/>
                </a:moveTo>
                <a:lnTo>
                  <a:pt x="1395813" y="0"/>
                </a:lnTo>
                <a:lnTo>
                  <a:pt x="1395813" y="1395812"/>
                </a:lnTo>
                <a:lnTo>
                  <a:pt x="0" y="1395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201653" y="1693850"/>
            <a:ext cx="930541" cy="930541"/>
          </a:xfrm>
          <a:custGeom>
            <a:avLst/>
            <a:gdLst/>
            <a:ahLst/>
            <a:cxnLst/>
            <a:rect l="l" t="t" r="r" b="b"/>
            <a:pathLst>
              <a:path w="1395812" h="1395812">
                <a:moveTo>
                  <a:pt x="0" y="0"/>
                </a:moveTo>
                <a:lnTo>
                  <a:pt x="1395813" y="0"/>
                </a:lnTo>
                <a:lnTo>
                  <a:pt x="1395813" y="1395812"/>
                </a:lnTo>
                <a:lnTo>
                  <a:pt x="0" y="1395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394492" y="3597684"/>
            <a:ext cx="930541" cy="930541"/>
          </a:xfrm>
          <a:custGeom>
            <a:avLst/>
            <a:gdLst/>
            <a:ahLst/>
            <a:cxnLst/>
            <a:rect l="l" t="t" r="r" b="b"/>
            <a:pathLst>
              <a:path w="1395812" h="1395812">
                <a:moveTo>
                  <a:pt x="0" y="0"/>
                </a:moveTo>
                <a:lnTo>
                  <a:pt x="1395812" y="0"/>
                </a:lnTo>
                <a:lnTo>
                  <a:pt x="1395812" y="1395813"/>
                </a:lnTo>
                <a:lnTo>
                  <a:pt x="0" y="1395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876530" y="3597684"/>
            <a:ext cx="930541" cy="930541"/>
          </a:xfrm>
          <a:custGeom>
            <a:avLst/>
            <a:gdLst/>
            <a:ahLst/>
            <a:cxnLst/>
            <a:rect l="l" t="t" r="r" b="b"/>
            <a:pathLst>
              <a:path w="1395812" h="1395812">
                <a:moveTo>
                  <a:pt x="0" y="0"/>
                </a:moveTo>
                <a:lnTo>
                  <a:pt x="1395812" y="0"/>
                </a:lnTo>
                <a:lnTo>
                  <a:pt x="1395812" y="1395813"/>
                </a:lnTo>
                <a:lnTo>
                  <a:pt x="0" y="1395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069869" y="5212890"/>
            <a:ext cx="930541" cy="930541"/>
          </a:xfrm>
          <a:custGeom>
            <a:avLst/>
            <a:gdLst/>
            <a:ahLst/>
            <a:cxnLst/>
            <a:rect l="l" t="t" r="r" b="b"/>
            <a:pathLst>
              <a:path w="1395812" h="1395812">
                <a:moveTo>
                  <a:pt x="0" y="0"/>
                </a:moveTo>
                <a:lnTo>
                  <a:pt x="1395812" y="0"/>
                </a:lnTo>
                <a:lnTo>
                  <a:pt x="1395812" y="1395813"/>
                </a:lnTo>
                <a:lnTo>
                  <a:pt x="0" y="1395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269367" y="5212890"/>
            <a:ext cx="930541" cy="930541"/>
          </a:xfrm>
          <a:custGeom>
            <a:avLst/>
            <a:gdLst/>
            <a:ahLst/>
            <a:cxnLst/>
            <a:rect l="l" t="t" r="r" b="b"/>
            <a:pathLst>
              <a:path w="1395812" h="1395812">
                <a:moveTo>
                  <a:pt x="0" y="0"/>
                </a:moveTo>
                <a:lnTo>
                  <a:pt x="1395812" y="0"/>
                </a:lnTo>
                <a:lnTo>
                  <a:pt x="1395812" y="1395813"/>
                </a:lnTo>
                <a:lnTo>
                  <a:pt x="0" y="1395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269024" y="5337381"/>
            <a:ext cx="585957" cy="607209"/>
          </a:xfrm>
          <a:custGeom>
            <a:avLst/>
            <a:gdLst/>
            <a:ahLst/>
            <a:cxnLst/>
            <a:rect l="l" t="t" r="r" b="b"/>
            <a:pathLst>
              <a:path w="878936" h="910814">
                <a:moveTo>
                  <a:pt x="0" y="0"/>
                </a:moveTo>
                <a:lnTo>
                  <a:pt x="878935" y="0"/>
                </a:lnTo>
                <a:lnTo>
                  <a:pt x="878935" y="910814"/>
                </a:lnTo>
                <a:lnTo>
                  <a:pt x="0" y="910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369943" y="1824039"/>
            <a:ext cx="593963" cy="593963"/>
          </a:xfrm>
          <a:custGeom>
            <a:avLst/>
            <a:gdLst/>
            <a:ahLst/>
            <a:cxnLst/>
            <a:rect l="l" t="t" r="r" b="b"/>
            <a:pathLst>
              <a:path w="890945" h="890945">
                <a:moveTo>
                  <a:pt x="0" y="0"/>
                </a:moveTo>
                <a:lnTo>
                  <a:pt x="890945" y="0"/>
                </a:lnTo>
                <a:lnTo>
                  <a:pt x="890945" y="890945"/>
                </a:lnTo>
                <a:lnTo>
                  <a:pt x="0" y="8909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552097" y="3810284"/>
            <a:ext cx="615331" cy="505341"/>
          </a:xfrm>
          <a:custGeom>
            <a:avLst/>
            <a:gdLst/>
            <a:ahLst/>
            <a:cxnLst/>
            <a:rect l="l" t="t" r="r" b="b"/>
            <a:pathLst>
              <a:path w="922996" h="758011">
                <a:moveTo>
                  <a:pt x="0" y="0"/>
                </a:moveTo>
                <a:lnTo>
                  <a:pt x="922996" y="0"/>
                </a:lnTo>
                <a:lnTo>
                  <a:pt x="922996" y="758011"/>
                </a:lnTo>
                <a:lnTo>
                  <a:pt x="0" y="7580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064513" y="3739846"/>
            <a:ext cx="545013" cy="545013"/>
          </a:xfrm>
          <a:custGeom>
            <a:avLst/>
            <a:gdLst/>
            <a:ahLst/>
            <a:cxnLst/>
            <a:rect l="l" t="t" r="r" b="b"/>
            <a:pathLst>
              <a:path w="817519" h="817519">
                <a:moveTo>
                  <a:pt x="0" y="0"/>
                </a:moveTo>
                <a:lnTo>
                  <a:pt x="817519" y="0"/>
                </a:lnTo>
                <a:lnTo>
                  <a:pt x="817519" y="817518"/>
                </a:lnTo>
                <a:lnTo>
                  <a:pt x="0" y="8175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231428" y="1865179"/>
            <a:ext cx="462433" cy="511683"/>
          </a:xfrm>
          <a:custGeom>
            <a:avLst/>
            <a:gdLst/>
            <a:ahLst/>
            <a:cxnLst/>
            <a:rect l="l" t="t" r="r" b="b"/>
            <a:pathLst>
              <a:path w="693650" h="767524">
                <a:moveTo>
                  <a:pt x="0" y="0"/>
                </a:moveTo>
                <a:lnTo>
                  <a:pt x="693650" y="0"/>
                </a:lnTo>
                <a:lnTo>
                  <a:pt x="693650" y="767524"/>
                </a:lnTo>
                <a:lnTo>
                  <a:pt x="0" y="7675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443718" y="5371994"/>
            <a:ext cx="572278" cy="609617"/>
          </a:xfrm>
          <a:custGeom>
            <a:avLst/>
            <a:gdLst/>
            <a:ahLst/>
            <a:cxnLst/>
            <a:rect l="l" t="t" r="r" b="b"/>
            <a:pathLst>
              <a:path w="858417" h="914426">
                <a:moveTo>
                  <a:pt x="0" y="0"/>
                </a:moveTo>
                <a:lnTo>
                  <a:pt x="858417" y="0"/>
                </a:lnTo>
                <a:lnTo>
                  <a:pt x="858417" y="914426"/>
                </a:lnTo>
                <a:lnTo>
                  <a:pt x="0" y="91442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075957" y="2099241"/>
            <a:ext cx="2044891" cy="525150"/>
            <a:chOff x="0" y="0"/>
            <a:chExt cx="807858" cy="20746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07858" cy="207467"/>
            </a:xfrm>
            <a:custGeom>
              <a:avLst/>
              <a:gdLst/>
              <a:ahLst/>
              <a:cxnLst/>
              <a:rect l="l" t="t" r="r" b="b"/>
              <a:pathLst>
                <a:path w="807858" h="207467">
                  <a:moveTo>
                    <a:pt x="27764" y="0"/>
                  </a:moveTo>
                  <a:lnTo>
                    <a:pt x="780094" y="0"/>
                  </a:lnTo>
                  <a:cubicBezTo>
                    <a:pt x="787458" y="0"/>
                    <a:pt x="794520" y="2925"/>
                    <a:pt x="799726" y="8132"/>
                  </a:cubicBezTo>
                  <a:cubicBezTo>
                    <a:pt x="804933" y="13339"/>
                    <a:pt x="807858" y="20400"/>
                    <a:pt x="807858" y="27764"/>
                  </a:cubicBezTo>
                  <a:lnTo>
                    <a:pt x="807858" y="179703"/>
                  </a:lnTo>
                  <a:cubicBezTo>
                    <a:pt x="807858" y="195036"/>
                    <a:pt x="795428" y="207467"/>
                    <a:pt x="780094" y="207467"/>
                  </a:cubicBezTo>
                  <a:lnTo>
                    <a:pt x="27764" y="207467"/>
                  </a:lnTo>
                  <a:cubicBezTo>
                    <a:pt x="20400" y="207467"/>
                    <a:pt x="13339" y="204542"/>
                    <a:pt x="8132" y="199335"/>
                  </a:cubicBezTo>
                  <a:cubicBezTo>
                    <a:pt x="2925" y="194128"/>
                    <a:pt x="0" y="187066"/>
                    <a:pt x="0" y="179703"/>
                  </a:cubicBezTo>
                  <a:lnTo>
                    <a:pt x="0" y="27764"/>
                  </a:lnTo>
                  <a:cubicBezTo>
                    <a:pt x="0" y="20400"/>
                    <a:pt x="2925" y="13339"/>
                    <a:pt x="8132" y="8132"/>
                  </a:cubicBezTo>
                  <a:cubicBezTo>
                    <a:pt x="13339" y="2925"/>
                    <a:pt x="20400" y="0"/>
                    <a:pt x="27764" y="0"/>
                  </a:cubicBezTo>
                  <a:close/>
                </a:path>
              </a:pathLst>
            </a:custGeom>
            <a:solidFill>
              <a:srgbClr val="87C04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89048" y="2099241"/>
            <a:ext cx="2018357" cy="525150"/>
            <a:chOff x="0" y="0"/>
            <a:chExt cx="797375" cy="20746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97375" cy="207467"/>
            </a:xfrm>
            <a:custGeom>
              <a:avLst/>
              <a:gdLst/>
              <a:ahLst/>
              <a:cxnLst/>
              <a:rect l="l" t="t" r="r" b="b"/>
              <a:pathLst>
                <a:path w="797375" h="207467">
                  <a:moveTo>
                    <a:pt x="28129" y="0"/>
                  </a:moveTo>
                  <a:lnTo>
                    <a:pt x="769247" y="0"/>
                  </a:lnTo>
                  <a:cubicBezTo>
                    <a:pt x="776707" y="0"/>
                    <a:pt x="783862" y="2964"/>
                    <a:pt x="789137" y="8239"/>
                  </a:cubicBezTo>
                  <a:cubicBezTo>
                    <a:pt x="794412" y="13514"/>
                    <a:pt x="797375" y="20669"/>
                    <a:pt x="797375" y="28129"/>
                  </a:cubicBezTo>
                  <a:lnTo>
                    <a:pt x="797375" y="179338"/>
                  </a:lnTo>
                  <a:cubicBezTo>
                    <a:pt x="797375" y="194873"/>
                    <a:pt x="784782" y="207467"/>
                    <a:pt x="769247" y="207467"/>
                  </a:cubicBezTo>
                  <a:lnTo>
                    <a:pt x="28129" y="207467"/>
                  </a:lnTo>
                  <a:cubicBezTo>
                    <a:pt x="12594" y="207467"/>
                    <a:pt x="0" y="194873"/>
                    <a:pt x="0" y="179338"/>
                  </a:cubicBezTo>
                  <a:lnTo>
                    <a:pt x="0" y="28129"/>
                  </a:lnTo>
                  <a:cubicBezTo>
                    <a:pt x="0" y="12594"/>
                    <a:pt x="12594" y="0"/>
                    <a:pt x="28129" y="0"/>
                  </a:cubicBezTo>
                  <a:close/>
                </a:path>
              </a:pathLst>
            </a:custGeom>
            <a:solidFill>
              <a:srgbClr val="021B79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098226" y="679450"/>
            <a:ext cx="728495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0"/>
              </a:lnSpc>
            </a:pPr>
            <a:r>
              <a:rPr lang="en-US" sz="3000" spc="-90">
                <a:solidFill>
                  <a:srgbClr val="000000"/>
                </a:solidFill>
                <a:latin typeface="Poppins Bold"/>
              </a:rPr>
              <a:t>Reason to Choose SIYB Programme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90849" y="1815211"/>
            <a:ext cx="2129999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3"/>
              </a:lnSpc>
            </a:pPr>
            <a:r>
              <a:rPr lang="en-US" sz="1666" spc="-49" dirty="0">
                <a:solidFill>
                  <a:srgbClr val="FFFFFF"/>
                </a:solidFill>
                <a:latin typeface="Poppins Bold"/>
              </a:rPr>
              <a:t>Quality training with proven impact</a:t>
            </a:r>
          </a:p>
          <a:p>
            <a:pPr>
              <a:lnSpc>
                <a:spcPts val="1883"/>
              </a:lnSpc>
            </a:pPr>
            <a:endParaRPr lang="en-US" sz="1666" spc="-49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89049" y="1815211"/>
            <a:ext cx="198095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83"/>
              </a:lnSpc>
            </a:pPr>
            <a:r>
              <a:rPr lang="en-US" sz="1666" spc="-49" dirty="0">
                <a:solidFill>
                  <a:srgbClr val="FFFFFF"/>
                </a:solidFill>
                <a:latin typeface="Poppins Bold"/>
              </a:rPr>
              <a:t>Intensive follow-up after training</a:t>
            </a:r>
          </a:p>
          <a:p>
            <a:pPr algn="r">
              <a:lnSpc>
                <a:spcPts val="1883"/>
              </a:lnSpc>
            </a:pPr>
            <a:endParaRPr lang="en-US" sz="1666" spc="-49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089049" y="5331031"/>
            <a:ext cx="198095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83"/>
              </a:lnSpc>
            </a:pPr>
            <a:r>
              <a:rPr lang="en-US" sz="1666" spc="-49" dirty="0">
                <a:solidFill>
                  <a:srgbClr val="FFFFFF"/>
                </a:solidFill>
                <a:latin typeface="Poppins Bold"/>
              </a:rPr>
              <a:t>Material-based training</a:t>
            </a:r>
          </a:p>
          <a:p>
            <a:pPr algn="r">
              <a:lnSpc>
                <a:spcPts val="1883"/>
              </a:lnSpc>
            </a:pPr>
            <a:endParaRPr lang="en-US" sz="1666" spc="-49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129287" y="5331031"/>
            <a:ext cx="1633017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3"/>
              </a:lnSpc>
            </a:pPr>
            <a:r>
              <a:rPr lang="en-US" sz="1666" spc="-49" dirty="0">
                <a:solidFill>
                  <a:srgbClr val="FFFFFF"/>
                </a:solidFill>
                <a:latin typeface="Poppins Bold"/>
              </a:rPr>
              <a:t>Short duration of training</a:t>
            </a:r>
          </a:p>
          <a:p>
            <a:pPr>
              <a:lnSpc>
                <a:spcPts val="1883"/>
              </a:lnSpc>
            </a:pPr>
            <a:endParaRPr lang="en-US" sz="1666" spc="-49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9468518" y="3658675"/>
            <a:ext cx="182951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3"/>
              </a:lnSpc>
            </a:pPr>
            <a:r>
              <a:rPr lang="en-US" sz="1666" spc="-49" dirty="0">
                <a:solidFill>
                  <a:srgbClr val="FFFFFF"/>
                </a:solidFill>
                <a:latin typeface="Poppins Bold"/>
              </a:rPr>
              <a:t>Modular set-up of the course</a:t>
            </a:r>
          </a:p>
          <a:p>
            <a:pPr>
              <a:lnSpc>
                <a:spcPts val="1883"/>
              </a:lnSpc>
            </a:pPr>
            <a:endParaRPr lang="en-US" sz="1666" spc="-49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727172" y="3793792"/>
            <a:ext cx="202720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83"/>
              </a:lnSpc>
            </a:pPr>
            <a:r>
              <a:rPr lang="en-US" sz="1666" spc="-49" dirty="0">
                <a:solidFill>
                  <a:srgbClr val="FFFFFF"/>
                </a:solidFill>
                <a:latin typeface="Poppins Bold"/>
              </a:rPr>
              <a:t>Well-organized M&amp;E system</a:t>
            </a:r>
          </a:p>
        </p:txBody>
      </p:sp>
      <p:sp>
        <p:nvSpPr>
          <p:cNvPr id="43" name="TextBox 44"/>
          <p:cNvSpPr txBox="1"/>
          <p:nvPr/>
        </p:nvSpPr>
        <p:spPr>
          <a:xfrm>
            <a:off x="5378232" y="3341283"/>
            <a:ext cx="148194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spc="44" dirty="0">
                <a:solidFill>
                  <a:srgbClr val="FAFAFF"/>
                </a:solidFill>
                <a:latin typeface="Klima Bold"/>
              </a:rPr>
              <a:t>High Trainee impact</a:t>
            </a:r>
          </a:p>
        </p:txBody>
      </p:sp>
    </p:spTree>
    <p:extLst>
      <p:ext uri="{BB962C8B-B14F-4D97-AF65-F5344CB8AC3E}">
        <p14:creationId xmlns:p14="http://schemas.microsoft.com/office/powerpoint/2010/main" val="161061724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16745">
            <a:off x="8358507" y="3601356"/>
            <a:ext cx="6512704" cy="2048541"/>
          </a:xfrm>
          <a:custGeom>
            <a:avLst/>
            <a:gdLst/>
            <a:ahLst/>
            <a:cxnLst/>
            <a:rect l="l" t="t" r="r" b="b"/>
            <a:pathLst>
              <a:path w="9769056" h="3072812">
                <a:moveTo>
                  <a:pt x="0" y="0"/>
                </a:moveTo>
                <a:lnTo>
                  <a:pt x="9769056" y="0"/>
                </a:lnTo>
                <a:lnTo>
                  <a:pt x="9769056" y="3072812"/>
                </a:lnTo>
                <a:lnTo>
                  <a:pt x="0" y="307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816745">
            <a:off x="5077375" y="-15789"/>
            <a:ext cx="6512704" cy="2048541"/>
          </a:xfrm>
          <a:custGeom>
            <a:avLst/>
            <a:gdLst/>
            <a:ahLst/>
            <a:cxnLst/>
            <a:rect l="l" t="t" r="r" b="b"/>
            <a:pathLst>
              <a:path w="9769056" h="3072812">
                <a:moveTo>
                  <a:pt x="0" y="0"/>
                </a:moveTo>
                <a:lnTo>
                  <a:pt x="9769056" y="0"/>
                </a:lnTo>
                <a:lnTo>
                  <a:pt x="9769056" y="3072812"/>
                </a:lnTo>
                <a:lnTo>
                  <a:pt x="0" y="307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816745">
            <a:off x="4118272" y="512103"/>
            <a:ext cx="3640748" cy="838303"/>
          </a:xfrm>
          <a:custGeom>
            <a:avLst/>
            <a:gdLst/>
            <a:ahLst/>
            <a:cxnLst/>
            <a:rect l="l" t="t" r="r" b="b"/>
            <a:pathLst>
              <a:path w="5461122" h="1257455">
                <a:moveTo>
                  <a:pt x="0" y="0"/>
                </a:moveTo>
                <a:lnTo>
                  <a:pt x="5461122" y="0"/>
                </a:lnTo>
                <a:lnTo>
                  <a:pt x="5461122" y="1257456"/>
                </a:lnTo>
                <a:lnTo>
                  <a:pt x="0" y="1257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3160" b="-23446"/>
            </a:stretch>
          </a:blipFill>
        </p:spPr>
      </p:sp>
      <p:sp>
        <p:nvSpPr>
          <p:cNvPr id="5" name="Freeform 5"/>
          <p:cNvSpPr/>
          <p:nvPr/>
        </p:nvSpPr>
        <p:spPr>
          <a:xfrm rot="2816745">
            <a:off x="9685826" y="6554581"/>
            <a:ext cx="3640748" cy="838303"/>
          </a:xfrm>
          <a:custGeom>
            <a:avLst/>
            <a:gdLst/>
            <a:ahLst/>
            <a:cxnLst/>
            <a:rect l="l" t="t" r="r" b="b"/>
            <a:pathLst>
              <a:path w="5461122" h="1257455">
                <a:moveTo>
                  <a:pt x="0" y="0"/>
                </a:moveTo>
                <a:lnTo>
                  <a:pt x="5461122" y="0"/>
                </a:lnTo>
                <a:lnTo>
                  <a:pt x="5461122" y="1257455"/>
                </a:lnTo>
                <a:lnTo>
                  <a:pt x="0" y="125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3160" b="-2344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83674" y="298810"/>
            <a:ext cx="6260380" cy="6260380"/>
          </a:xfrm>
          <a:custGeom>
            <a:avLst/>
            <a:gdLst/>
            <a:ahLst/>
            <a:cxnLst/>
            <a:rect l="l" t="t" r="r" b="b"/>
            <a:pathLst>
              <a:path w="9390570" h="9390570">
                <a:moveTo>
                  <a:pt x="0" y="0"/>
                </a:moveTo>
                <a:lnTo>
                  <a:pt x="9390570" y="0"/>
                </a:lnTo>
                <a:lnTo>
                  <a:pt x="9390570" y="9390570"/>
                </a:lnTo>
                <a:lnTo>
                  <a:pt x="0" y="9390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12870" y="628006"/>
            <a:ext cx="5601989" cy="5601989"/>
          </a:xfrm>
          <a:custGeom>
            <a:avLst/>
            <a:gdLst/>
            <a:ahLst/>
            <a:cxnLst/>
            <a:rect l="l" t="t" r="r" b="b"/>
            <a:pathLst>
              <a:path w="8402983" h="8402983">
                <a:moveTo>
                  <a:pt x="0" y="0"/>
                </a:moveTo>
                <a:lnTo>
                  <a:pt x="8402983" y="0"/>
                </a:lnTo>
                <a:lnTo>
                  <a:pt x="8402983" y="8402984"/>
                </a:lnTo>
                <a:lnTo>
                  <a:pt x="0" y="8402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22479" y="937615"/>
            <a:ext cx="4982771" cy="4982771"/>
          </a:xfrm>
          <a:custGeom>
            <a:avLst/>
            <a:gdLst/>
            <a:ahLst/>
            <a:cxnLst/>
            <a:rect l="l" t="t" r="r" b="b"/>
            <a:pathLst>
              <a:path w="7474157" h="7474157">
                <a:moveTo>
                  <a:pt x="0" y="0"/>
                </a:moveTo>
                <a:lnTo>
                  <a:pt x="7474157" y="0"/>
                </a:lnTo>
                <a:lnTo>
                  <a:pt x="7474157" y="7474158"/>
                </a:lnTo>
                <a:lnTo>
                  <a:pt x="0" y="7474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603658" y="1218794"/>
            <a:ext cx="4420414" cy="442041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699515" y="1314660"/>
            <a:ext cx="4228699" cy="4228682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16666" r="-1666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0928214" y="185263"/>
            <a:ext cx="1001074" cy="1001074"/>
          </a:xfrm>
          <a:custGeom>
            <a:avLst/>
            <a:gdLst/>
            <a:ahLst/>
            <a:cxnLst/>
            <a:rect l="l" t="t" r="r" b="b"/>
            <a:pathLst>
              <a:path w="1501611" h="1501611">
                <a:moveTo>
                  <a:pt x="0" y="0"/>
                </a:moveTo>
                <a:lnTo>
                  <a:pt x="1501612" y="0"/>
                </a:lnTo>
                <a:lnTo>
                  <a:pt x="1501612" y="1501612"/>
                </a:lnTo>
                <a:lnTo>
                  <a:pt x="0" y="1501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8866" y="6064444"/>
            <a:ext cx="651646" cy="651646"/>
          </a:xfrm>
          <a:custGeom>
            <a:avLst/>
            <a:gdLst/>
            <a:ahLst/>
            <a:cxnLst/>
            <a:rect l="l" t="t" r="r" b="b"/>
            <a:pathLst>
              <a:path w="977469" h="977469">
                <a:moveTo>
                  <a:pt x="0" y="0"/>
                </a:moveTo>
                <a:lnTo>
                  <a:pt x="977469" y="0"/>
                </a:lnTo>
                <a:lnTo>
                  <a:pt x="977469" y="977469"/>
                </a:lnTo>
                <a:lnTo>
                  <a:pt x="0" y="9774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940372" y="5080823"/>
            <a:ext cx="839563" cy="839563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3" y="0"/>
                </a:lnTo>
                <a:lnTo>
                  <a:pt x="1259343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3248" y="6092094"/>
            <a:ext cx="526984" cy="526984"/>
          </a:xfrm>
          <a:custGeom>
            <a:avLst/>
            <a:gdLst/>
            <a:ahLst/>
            <a:cxnLst/>
            <a:rect l="l" t="t" r="r" b="b"/>
            <a:pathLst>
              <a:path w="790476" h="790476">
                <a:moveTo>
                  <a:pt x="0" y="0"/>
                </a:moveTo>
                <a:lnTo>
                  <a:pt x="790476" y="0"/>
                </a:lnTo>
                <a:lnTo>
                  <a:pt x="790476" y="790476"/>
                </a:lnTo>
                <a:lnTo>
                  <a:pt x="0" y="7904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95659" y="6172200"/>
            <a:ext cx="402163" cy="409326"/>
          </a:xfrm>
          <a:custGeom>
            <a:avLst/>
            <a:gdLst/>
            <a:ahLst/>
            <a:cxnLst/>
            <a:rect l="l" t="t" r="r" b="b"/>
            <a:pathLst>
              <a:path w="603244" h="613989">
                <a:moveTo>
                  <a:pt x="0" y="0"/>
                </a:moveTo>
                <a:lnTo>
                  <a:pt x="603244" y="0"/>
                </a:lnTo>
                <a:lnTo>
                  <a:pt x="603244" y="613989"/>
                </a:lnTo>
                <a:lnTo>
                  <a:pt x="0" y="6139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371328" y="322977"/>
            <a:ext cx="1640442" cy="725646"/>
          </a:xfrm>
          <a:custGeom>
            <a:avLst/>
            <a:gdLst/>
            <a:ahLst/>
            <a:cxnLst/>
            <a:rect l="l" t="t" r="r" b="b"/>
            <a:pathLst>
              <a:path w="2460663" h="1088469">
                <a:moveTo>
                  <a:pt x="0" y="0"/>
                </a:moveTo>
                <a:lnTo>
                  <a:pt x="2460663" y="0"/>
                </a:lnTo>
                <a:lnTo>
                  <a:pt x="2460663" y="1088470"/>
                </a:lnTo>
                <a:lnTo>
                  <a:pt x="0" y="10884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-18105"/>
            <a:ext cx="2042132" cy="1340501"/>
          </a:xfrm>
          <a:custGeom>
            <a:avLst/>
            <a:gdLst/>
            <a:ahLst/>
            <a:cxnLst/>
            <a:rect l="l" t="t" r="r" b="b"/>
            <a:pathLst>
              <a:path w="2990220" h="2111714">
                <a:moveTo>
                  <a:pt x="0" y="0"/>
                </a:moveTo>
                <a:lnTo>
                  <a:pt x="2990220" y="0"/>
                </a:lnTo>
                <a:lnTo>
                  <a:pt x="2990220" y="2111714"/>
                </a:lnTo>
                <a:lnTo>
                  <a:pt x="0" y="211171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8217" y="1546926"/>
            <a:ext cx="1595263" cy="793047"/>
          </a:xfrm>
          <a:custGeom>
            <a:avLst/>
            <a:gdLst/>
            <a:ahLst/>
            <a:cxnLst/>
            <a:rect l="l" t="t" r="r" b="b"/>
            <a:pathLst>
              <a:path w="2392894" h="1189571">
                <a:moveTo>
                  <a:pt x="0" y="0"/>
                </a:moveTo>
                <a:lnTo>
                  <a:pt x="2392894" y="0"/>
                </a:lnTo>
                <a:lnTo>
                  <a:pt x="2392894" y="1189571"/>
                </a:lnTo>
                <a:lnTo>
                  <a:pt x="0" y="11895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342021" y="1458954"/>
            <a:ext cx="2671644" cy="968990"/>
          </a:xfrm>
          <a:custGeom>
            <a:avLst/>
            <a:gdLst/>
            <a:ahLst/>
            <a:cxnLst/>
            <a:rect l="l" t="t" r="r" b="b"/>
            <a:pathLst>
              <a:path w="4007466" h="1453485">
                <a:moveTo>
                  <a:pt x="0" y="0"/>
                </a:moveTo>
                <a:lnTo>
                  <a:pt x="4007466" y="0"/>
                </a:lnTo>
                <a:lnTo>
                  <a:pt x="4007466" y="1453485"/>
                </a:lnTo>
                <a:lnTo>
                  <a:pt x="0" y="145348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56913" y="4786873"/>
            <a:ext cx="2006639" cy="852335"/>
          </a:xfrm>
          <a:custGeom>
            <a:avLst/>
            <a:gdLst/>
            <a:ahLst/>
            <a:cxnLst/>
            <a:rect l="l" t="t" r="r" b="b"/>
            <a:pathLst>
              <a:path w="3009958" h="1278502">
                <a:moveTo>
                  <a:pt x="0" y="0"/>
                </a:moveTo>
                <a:lnTo>
                  <a:pt x="3009958" y="0"/>
                </a:lnTo>
                <a:lnTo>
                  <a:pt x="3009958" y="1278501"/>
                </a:lnTo>
                <a:lnTo>
                  <a:pt x="0" y="127850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198870" y="5140581"/>
            <a:ext cx="1478973" cy="642069"/>
          </a:xfrm>
          <a:custGeom>
            <a:avLst/>
            <a:gdLst/>
            <a:ahLst/>
            <a:cxnLst/>
            <a:rect l="l" t="t" r="r" b="b"/>
            <a:pathLst>
              <a:path w="2218459" h="963104">
                <a:moveTo>
                  <a:pt x="0" y="0"/>
                </a:moveTo>
                <a:lnTo>
                  <a:pt x="2218459" y="0"/>
                </a:lnTo>
                <a:lnTo>
                  <a:pt x="2218459" y="963103"/>
                </a:lnTo>
                <a:lnTo>
                  <a:pt x="0" y="96310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872558" y="4786873"/>
            <a:ext cx="1141107" cy="1037369"/>
          </a:xfrm>
          <a:custGeom>
            <a:avLst/>
            <a:gdLst/>
            <a:ahLst/>
            <a:cxnLst/>
            <a:rect l="l" t="t" r="r" b="b"/>
            <a:pathLst>
              <a:path w="1711660" h="1556054">
                <a:moveTo>
                  <a:pt x="0" y="0"/>
                </a:moveTo>
                <a:lnTo>
                  <a:pt x="1711660" y="0"/>
                </a:lnTo>
                <a:lnTo>
                  <a:pt x="1711660" y="1556054"/>
                </a:lnTo>
                <a:lnTo>
                  <a:pt x="0" y="155605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448308" y="6468379"/>
            <a:ext cx="274578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4"/>
              </a:lnSpc>
            </a:pPr>
            <a:r>
              <a:rPr lang="en-US" sz="1933">
                <a:solidFill>
                  <a:srgbClr val="000000"/>
                </a:solidFill>
                <a:latin typeface="Poppins Semi-Bold"/>
              </a:rPr>
              <a:t>www.icstkenya.com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48308" y="6258425"/>
            <a:ext cx="2380677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9"/>
              </a:lnSpc>
            </a:pPr>
            <a:r>
              <a:rPr lang="en-US" sz="1122">
                <a:solidFill>
                  <a:srgbClr val="000000"/>
                </a:solidFill>
                <a:latin typeface="Poppins"/>
              </a:rPr>
              <a:t>Visit Our Website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5801" y="2656044"/>
            <a:ext cx="4953027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1"/>
              </a:lnSpc>
            </a:pPr>
            <a:r>
              <a:rPr lang="en-US" sz="6711">
                <a:solidFill>
                  <a:srgbClr val="000000"/>
                </a:solidFill>
                <a:latin typeface="Poppins Bold"/>
              </a:rPr>
              <a:t>Thank You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98218" y="3655675"/>
            <a:ext cx="524061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54"/>
              </a:lnSpc>
            </a:pPr>
            <a:r>
              <a:rPr lang="en-US" sz="1867" b="1" spc="699" dirty="0">
                <a:solidFill>
                  <a:srgbClr val="000000"/>
                </a:solidFill>
                <a:latin typeface="Poppins Semi-Bold"/>
              </a:rPr>
              <a:t>GEOFFREY KILONZO</a:t>
            </a:r>
          </a:p>
          <a:p>
            <a:pPr>
              <a:lnSpc>
                <a:spcPts val="3054"/>
              </a:lnSpc>
            </a:pPr>
            <a:r>
              <a:rPr lang="en-US" sz="1867" b="1" spc="699" dirty="0">
                <a:solidFill>
                  <a:srgbClr val="000000"/>
                </a:solidFill>
                <a:latin typeface="Poppins Semi-Bold"/>
              </a:rPr>
              <a:t>ILO-SIYB MASTER TRAINER</a:t>
            </a:r>
            <a:endParaRPr lang="en-US" sz="1867" b="1" spc="699" dirty="0">
              <a:solidFill>
                <a:srgbClr val="000000"/>
              </a:solidFill>
              <a:latin typeface="Poppin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2459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90911" y="-3473910"/>
            <a:ext cx="9786911" cy="9786911"/>
            <a:chOff x="0" y="0"/>
            <a:chExt cx="837653" cy="8376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7653" cy="837653"/>
            </a:xfrm>
            <a:custGeom>
              <a:avLst/>
              <a:gdLst/>
              <a:ahLst/>
              <a:cxnLst/>
              <a:rect l="l" t="t" r="r" b="b"/>
              <a:pathLst>
                <a:path w="837653" h="837653">
                  <a:moveTo>
                    <a:pt x="418826" y="0"/>
                  </a:moveTo>
                  <a:cubicBezTo>
                    <a:pt x="187515" y="0"/>
                    <a:pt x="0" y="187515"/>
                    <a:pt x="0" y="418826"/>
                  </a:cubicBezTo>
                  <a:cubicBezTo>
                    <a:pt x="0" y="650138"/>
                    <a:pt x="187515" y="837653"/>
                    <a:pt x="418826" y="837653"/>
                  </a:cubicBezTo>
                  <a:cubicBezTo>
                    <a:pt x="650138" y="837653"/>
                    <a:pt x="837653" y="650138"/>
                    <a:pt x="837653" y="418826"/>
                  </a:cubicBezTo>
                  <a:cubicBezTo>
                    <a:pt x="837653" y="187515"/>
                    <a:pt x="650138" y="0"/>
                    <a:pt x="418826" y="0"/>
                  </a:cubicBezTo>
                  <a:close/>
                </a:path>
              </a:pathLst>
            </a:custGeom>
            <a:solidFill>
              <a:srgbClr val="073B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964985" y="-2304484"/>
            <a:ext cx="8335059" cy="7943058"/>
            <a:chOff x="0" y="0"/>
            <a:chExt cx="852913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2913" cy="812800"/>
            </a:xfrm>
            <a:custGeom>
              <a:avLst/>
              <a:gdLst/>
              <a:ahLst/>
              <a:cxnLst/>
              <a:rect l="l" t="t" r="r" b="b"/>
              <a:pathLst>
                <a:path w="852913" h="812800">
                  <a:moveTo>
                    <a:pt x="426456" y="0"/>
                  </a:moveTo>
                  <a:cubicBezTo>
                    <a:pt x="190931" y="0"/>
                    <a:pt x="0" y="181951"/>
                    <a:pt x="0" y="406400"/>
                  </a:cubicBezTo>
                  <a:cubicBezTo>
                    <a:pt x="0" y="630849"/>
                    <a:pt x="190931" y="812800"/>
                    <a:pt x="426456" y="812800"/>
                  </a:cubicBezTo>
                  <a:cubicBezTo>
                    <a:pt x="661982" y="812800"/>
                    <a:pt x="852913" y="630849"/>
                    <a:pt x="852913" y="406400"/>
                  </a:cubicBezTo>
                  <a:cubicBezTo>
                    <a:pt x="852913" y="181951"/>
                    <a:pt x="661982" y="0"/>
                    <a:pt x="426456" y="0"/>
                  </a:cubicBezTo>
                  <a:close/>
                </a:path>
              </a:pathLst>
            </a:custGeom>
            <a:solidFill>
              <a:srgbClr val="87C04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2493240" y="-2276224"/>
            <a:ext cx="7391568" cy="739153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3599" r="-3359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763645" y="4803861"/>
            <a:ext cx="1067256" cy="1067252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0800" r="-20800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457663" y="5871113"/>
            <a:ext cx="3734337" cy="883776"/>
          </a:xfrm>
          <a:custGeom>
            <a:avLst/>
            <a:gdLst/>
            <a:ahLst/>
            <a:cxnLst/>
            <a:rect l="l" t="t" r="r" b="b"/>
            <a:pathLst>
              <a:path w="5601506" h="1325664">
                <a:moveTo>
                  <a:pt x="0" y="0"/>
                </a:moveTo>
                <a:lnTo>
                  <a:pt x="5601506" y="0"/>
                </a:lnTo>
                <a:lnTo>
                  <a:pt x="5601506" y="1325664"/>
                </a:lnTo>
                <a:lnTo>
                  <a:pt x="0" y="1325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252850" y="1082663"/>
            <a:ext cx="549074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90"/>
              </a:lnSpc>
            </a:pPr>
            <a:r>
              <a:rPr lang="en-US" sz="4992">
                <a:solidFill>
                  <a:srgbClr val="073B59"/>
                </a:solidFill>
                <a:latin typeface="Poppins Ultra-Bold"/>
              </a:rPr>
              <a:t>Plug Mtaani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52849" y="2132720"/>
            <a:ext cx="5578051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7"/>
              </a:lnSpc>
            </a:pPr>
            <a:r>
              <a:rPr lang="en-US" sz="1598" dirty="0">
                <a:solidFill>
                  <a:srgbClr val="073B59"/>
                </a:solidFill>
                <a:latin typeface="Poppins Medium"/>
              </a:rPr>
              <a:t>Plug Mtaani-Vijana2Invest is a national youth entrepreneurship strategy focusing on unlocking the potential of entrepreneurship and investment amongst the youth. </a:t>
            </a:r>
            <a:endParaRPr lang="en-US" sz="1598" dirty="0">
              <a:solidFill>
                <a:srgbClr val="073B59"/>
              </a:solidFill>
              <a:latin typeface="Poppins Medium"/>
            </a:endParaRPr>
          </a:p>
          <a:p>
            <a:pPr algn="just">
              <a:lnSpc>
                <a:spcPts val="2237"/>
              </a:lnSpc>
            </a:pPr>
            <a:r>
              <a:rPr lang="en-US" sz="1598" dirty="0">
                <a:solidFill>
                  <a:srgbClr val="073B59"/>
                </a:solidFill>
                <a:latin typeface="Poppins Medium"/>
              </a:rPr>
              <a:t>The </a:t>
            </a:r>
            <a:r>
              <a:rPr lang="en-US" sz="1598" dirty="0">
                <a:solidFill>
                  <a:srgbClr val="073B59"/>
                </a:solidFill>
                <a:latin typeface="Poppins Medium"/>
              </a:rPr>
              <a:t>program intervention focuses on; capacity building; training, mentorship, financial literacy, soft skills development, seed capital, networking and linkages</a:t>
            </a:r>
          </a:p>
        </p:txBody>
      </p:sp>
    </p:spTree>
    <p:extLst>
      <p:ext uri="{BB962C8B-B14F-4D97-AF65-F5344CB8AC3E}">
        <p14:creationId xmlns:p14="http://schemas.microsoft.com/office/powerpoint/2010/main" val="275399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27" y="618299"/>
            <a:ext cx="5702410" cy="5702410"/>
          </a:xfrm>
          <a:custGeom>
            <a:avLst/>
            <a:gdLst/>
            <a:ahLst/>
            <a:cxnLst/>
            <a:rect l="l" t="t" r="r" b="b"/>
            <a:pathLst>
              <a:path w="8553615" h="8553615">
                <a:moveTo>
                  <a:pt x="0" y="0"/>
                </a:moveTo>
                <a:lnTo>
                  <a:pt x="8553615" y="0"/>
                </a:lnTo>
                <a:lnTo>
                  <a:pt x="8553615" y="8553615"/>
                </a:lnTo>
                <a:lnTo>
                  <a:pt x="0" y="8553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87627" y="6020853"/>
            <a:ext cx="837147" cy="837147"/>
          </a:xfrm>
          <a:custGeom>
            <a:avLst/>
            <a:gdLst/>
            <a:ahLst/>
            <a:cxnLst/>
            <a:rect l="l" t="t" r="r" b="b"/>
            <a:pathLst>
              <a:path w="1255720" h="1255720">
                <a:moveTo>
                  <a:pt x="0" y="0"/>
                </a:moveTo>
                <a:lnTo>
                  <a:pt x="1255720" y="0"/>
                </a:lnTo>
                <a:lnTo>
                  <a:pt x="1255720" y="1255720"/>
                </a:lnTo>
                <a:lnTo>
                  <a:pt x="0" y="125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01713" flipH="1">
            <a:off x="246176" y="-9769"/>
            <a:ext cx="6512704" cy="2048541"/>
          </a:xfrm>
          <a:custGeom>
            <a:avLst/>
            <a:gdLst/>
            <a:ahLst/>
            <a:cxnLst/>
            <a:rect l="l" t="t" r="r" b="b"/>
            <a:pathLst>
              <a:path w="9769056" h="3072812">
                <a:moveTo>
                  <a:pt x="9769056" y="0"/>
                </a:moveTo>
                <a:lnTo>
                  <a:pt x="0" y="0"/>
                </a:lnTo>
                <a:lnTo>
                  <a:pt x="0" y="3072812"/>
                </a:lnTo>
                <a:lnTo>
                  <a:pt x="9769056" y="3072812"/>
                </a:lnTo>
                <a:lnTo>
                  <a:pt x="97690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1713">
            <a:off x="-970994" y="5133112"/>
            <a:ext cx="6512704" cy="2048541"/>
          </a:xfrm>
          <a:custGeom>
            <a:avLst/>
            <a:gdLst/>
            <a:ahLst/>
            <a:cxnLst/>
            <a:rect l="l" t="t" r="r" b="b"/>
            <a:pathLst>
              <a:path w="9769056" h="3072812">
                <a:moveTo>
                  <a:pt x="0" y="0"/>
                </a:moveTo>
                <a:lnTo>
                  <a:pt x="9769056" y="0"/>
                </a:lnTo>
                <a:lnTo>
                  <a:pt x="9769056" y="3072812"/>
                </a:lnTo>
                <a:lnTo>
                  <a:pt x="0" y="307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885646">
            <a:off x="3626197" y="742766"/>
            <a:ext cx="3640748" cy="543473"/>
          </a:xfrm>
          <a:custGeom>
            <a:avLst/>
            <a:gdLst/>
            <a:ahLst/>
            <a:cxnLst/>
            <a:rect l="l" t="t" r="r" b="b"/>
            <a:pathLst>
              <a:path w="5461122" h="815209">
                <a:moveTo>
                  <a:pt x="0" y="0"/>
                </a:moveTo>
                <a:lnTo>
                  <a:pt x="5461122" y="0"/>
                </a:lnTo>
                <a:lnTo>
                  <a:pt x="5461122" y="815208"/>
                </a:lnTo>
                <a:lnTo>
                  <a:pt x="0" y="8152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42143" b="-68571"/>
            </a:stretch>
          </a:blipFill>
        </p:spPr>
      </p:sp>
      <p:sp>
        <p:nvSpPr>
          <p:cNvPr id="7" name="Freeform 7"/>
          <p:cNvSpPr/>
          <p:nvPr/>
        </p:nvSpPr>
        <p:spPr>
          <a:xfrm rot="7885646" flipH="1">
            <a:off x="-1134574" y="5467104"/>
            <a:ext cx="3640748" cy="543473"/>
          </a:xfrm>
          <a:custGeom>
            <a:avLst/>
            <a:gdLst/>
            <a:ahLst/>
            <a:cxnLst/>
            <a:rect l="l" t="t" r="r" b="b"/>
            <a:pathLst>
              <a:path w="5461122" h="815209">
                <a:moveTo>
                  <a:pt x="5461122" y="0"/>
                </a:moveTo>
                <a:lnTo>
                  <a:pt x="0" y="0"/>
                </a:lnTo>
                <a:lnTo>
                  <a:pt x="0" y="815208"/>
                </a:lnTo>
                <a:lnTo>
                  <a:pt x="5461122" y="815208"/>
                </a:lnTo>
                <a:lnTo>
                  <a:pt x="54611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42143" b="-6857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7283" y="918155"/>
            <a:ext cx="5102699" cy="5102699"/>
          </a:xfrm>
          <a:custGeom>
            <a:avLst/>
            <a:gdLst/>
            <a:ahLst/>
            <a:cxnLst/>
            <a:rect l="l" t="t" r="r" b="b"/>
            <a:pathLst>
              <a:path w="7654049" h="7654049">
                <a:moveTo>
                  <a:pt x="0" y="0"/>
                </a:moveTo>
                <a:lnTo>
                  <a:pt x="7654049" y="0"/>
                </a:lnTo>
                <a:lnTo>
                  <a:pt x="7654049" y="7654049"/>
                </a:lnTo>
                <a:lnTo>
                  <a:pt x="0" y="7654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9297" y="1200169"/>
            <a:ext cx="4538671" cy="4538671"/>
          </a:xfrm>
          <a:custGeom>
            <a:avLst/>
            <a:gdLst/>
            <a:ahLst/>
            <a:cxnLst/>
            <a:rect l="l" t="t" r="r" b="b"/>
            <a:pathLst>
              <a:path w="6808007" h="6808007">
                <a:moveTo>
                  <a:pt x="0" y="0"/>
                </a:moveTo>
                <a:lnTo>
                  <a:pt x="6808007" y="0"/>
                </a:lnTo>
                <a:lnTo>
                  <a:pt x="6808007" y="6808007"/>
                </a:lnTo>
                <a:lnTo>
                  <a:pt x="0" y="68080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8434" y="537292"/>
            <a:ext cx="761725" cy="761725"/>
          </a:xfrm>
          <a:custGeom>
            <a:avLst/>
            <a:gdLst/>
            <a:ahLst/>
            <a:cxnLst/>
            <a:rect l="l" t="t" r="r" b="b"/>
            <a:pathLst>
              <a:path w="1142588" h="1142588">
                <a:moveTo>
                  <a:pt x="0" y="0"/>
                </a:moveTo>
                <a:lnTo>
                  <a:pt x="1142587" y="0"/>
                </a:lnTo>
                <a:lnTo>
                  <a:pt x="1142587" y="1142588"/>
                </a:lnTo>
                <a:lnTo>
                  <a:pt x="0" y="114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82411" y="5071269"/>
            <a:ext cx="667571" cy="667571"/>
          </a:xfrm>
          <a:custGeom>
            <a:avLst/>
            <a:gdLst/>
            <a:ahLst/>
            <a:cxnLst/>
            <a:rect l="l" t="t" r="r" b="b"/>
            <a:pathLst>
              <a:path w="1001357" h="1001357">
                <a:moveTo>
                  <a:pt x="0" y="0"/>
                </a:moveTo>
                <a:lnTo>
                  <a:pt x="1001356" y="0"/>
                </a:lnTo>
                <a:lnTo>
                  <a:pt x="1001356" y="1001357"/>
                </a:lnTo>
                <a:lnTo>
                  <a:pt x="0" y="10013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84283" y="1355163"/>
            <a:ext cx="4228699" cy="4228681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8457663" y="5871113"/>
            <a:ext cx="3734337" cy="883776"/>
          </a:xfrm>
          <a:custGeom>
            <a:avLst/>
            <a:gdLst/>
            <a:ahLst/>
            <a:cxnLst/>
            <a:rect l="l" t="t" r="r" b="b"/>
            <a:pathLst>
              <a:path w="5601506" h="1325664">
                <a:moveTo>
                  <a:pt x="0" y="0"/>
                </a:moveTo>
                <a:lnTo>
                  <a:pt x="5601506" y="0"/>
                </a:lnTo>
                <a:lnTo>
                  <a:pt x="5601506" y="1325664"/>
                </a:lnTo>
                <a:lnTo>
                  <a:pt x="0" y="132566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974245" y="1238975"/>
            <a:ext cx="5950529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The specific objectives of the </a:t>
            </a:r>
            <a:r>
              <a:rPr lang="en-US" sz="1600" dirty="0" err="1">
                <a:solidFill>
                  <a:prstClr val="black"/>
                </a:solidFill>
              </a:rPr>
              <a:t>programme</a:t>
            </a:r>
            <a:r>
              <a:rPr lang="en-US" sz="1600" dirty="0">
                <a:solidFill>
                  <a:prstClr val="black"/>
                </a:solidFill>
              </a:rPr>
              <a:t> per cycle will be</a:t>
            </a:r>
          </a:p>
          <a:p>
            <a:r>
              <a:rPr lang="en-US" sz="1600" dirty="0">
                <a:solidFill>
                  <a:prstClr val="black"/>
                </a:solidFill>
              </a:rPr>
              <a:t> </a:t>
            </a:r>
          </a:p>
          <a:p>
            <a:pPr marL="228611" indent="-22861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To motivate and stimulate participation of Kenyan youth in the economic activities right from their local areas.</a:t>
            </a:r>
          </a:p>
          <a:p>
            <a:pPr algn="just"/>
            <a:r>
              <a:rPr lang="en-US" sz="1600" dirty="0">
                <a:solidFill>
                  <a:prstClr val="black"/>
                </a:solidFill>
              </a:rPr>
              <a:t> </a:t>
            </a:r>
          </a:p>
          <a:p>
            <a:pPr marL="228611" indent="-22861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To develop the productive capacity of Kenyan youths through practical skills training </a:t>
            </a:r>
            <a:r>
              <a:rPr lang="en-US" sz="1600" dirty="0" err="1">
                <a:solidFill>
                  <a:prstClr val="black"/>
                </a:solidFill>
              </a:rPr>
              <a:t>programme</a:t>
            </a:r>
            <a:r>
              <a:rPr lang="en-US" sz="1600" dirty="0">
                <a:solidFill>
                  <a:prstClr val="black"/>
                </a:solidFill>
              </a:rPr>
              <a:t> (ILO-SIYB) covering entrepreneurship development and soft skill.</a:t>
            </a:r>
          </a:p>
          <a:p>
            <a:pPr algn="just"/>
            <a:r>
              <a:rPr lang="en-US" sz="1600" dirty="0">
                <a:solidFill>
                  <a:prstClr val="black"/>
                </a:solidFill>
              </a:rPr>
              <a:t> </a:t>
            </a:r>
          </a:p>
          <a:p>
            <a:pPr marL="228611" indent="-22861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To build an elaborate capacity building and linkages system that will enhance sustainability, market penetration and continuous growth</a:t>
            </a:r>
          </a:p>
          <a:p>
            <a:pPr algn="just"/>
            <a:r>
              <a:rPr lang="en-US" sz="1600" dirty="0">
                <a:solidFill>
                  <a:prstClr val="black"/>
                </a:solidFill>
              </a:rPr>
              <a:t> </a:t>
            </a:r>
          </a:p>
          <a:p>
            <a:pPr marL="228611" indent="-22861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To enhance a saving and investment culture amongst the youth.</a:t>
            </a:r>
          </a:p>
          <a:p>
            <a:pPr algn="just"/>
            <a:endParaRPr lang="en-US" sz="1600" dirty="0">
              <a:solidFill>
                <a:prstClr val="black"/>
              </a:solidFill>
            </a:endParaRPr>
          </a:p>
          <a:p>
            <a:pPr marL="228611" indent="-22861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To create impactful and competitively sustainable businesses that have direct and indirect impact to the larger economy.</a:t>
            </a:r>
          </a:p>
          <a:p>
            <a:pPr algn="just"/>
            <a:endParaRPr lang="en-US" sz="1600" dirty="0">
              <a:solidFill>
                <a:prstClr val="black"/>
              </a:solidFill>
            </a:endParaRPr>
          </a:p>
          <a:p>
            <a:pPr marL="228611" indent="-228611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To create a platform for foreign and domestic investors to identify innovation businesses by the youth to invest in and collaborate with.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99201" y="679450"/>
            <a:ext cx="52070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90"/>
              </a:lnSpc>
            </a:pPr>
            <a:r>
              <a:rPr lang="en-US" sz="2999" spc="-89" dirty="0">
                <a:solidFill>
                  <a:srgbClr val="000000"/>
                </a:solidFill>
                <a:latin typeface="Poppins Bold"/>
              </a:rPr>
              <a:t>PLUG MTAANI </a:t>
            </a:r>
            <a:r>
              <a:rPr lang="en-US" sz="2999" spc="-89" dirty="0">
                <a:solidFill>
                  <a:srgbClr val="000000"/>
                </a:solidFill>
                <a:latin typeface="Poppins Bold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19904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12" y="4430645"/>
            <a:ext cx="12192000" cy="2804027"/>
          </a:xfrm>
          <a:custGeom>
            <a:avLst/>
            <a:gdLst/>
            <a:ahLst/>
            <a:cxnLst/>
            <a:rect l="l" t="t" r="r" b="b"/>
            <a:pathLst>
              <a:path w="18185545" h="12526903">
                <a:moveTo>
                  <a:pt x="0" y="0"/>
                </a:moveTo>
                <a:lnTo>
                  <a:pt x="18185545" y="0"/>
                </a:lnTo>
                <a:lnTo>
                  <a:pt x="18185545" y="12526903"/>
                </a:lnTo>
                <a:lnTo>
                  <a:pt x="0" y="12526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1" r="-1841" b="-14856"/>
            </a:stretch>
          </a:blipFill>
          <a:effectLst>
            <a:softEdge rad="825500"/>
          </a:effectLst>
        </p:spPr>
      </p:sp>
      <p:sp>
        <p:nvSpPr>
          <p:cNvPr id="3" name="Freeform 3"/>
          <p:cNvSpPr/>
          <p:nvPr/>
        </p:nvSpPr>
        <p:spPr>
          <a:xfrm>
            <a:off x="5700334" y="651662"/>
            <a:ext cx="31750" cy="2040902"/>
          </a:xfrm>
          <a:custGeom>
            <a:avLst/>
            <a:gdLst/>
            <a:ahLst/>
            <a:cxnLst/>
            <a:rect l="l" t="t" r="r" b="b"/>
            <a:pathLst>
              <a:path w="47625" h="3061353">
                <a:moveTo>
                  <a:pt x="0" y="0"/>
                </a:moveTo>
                <a:lnTo>
                  <a:pt x="47625" y="0"/>
                </a:lnTo>
                <a:lnTo>
                  <a:pt x="47625" y="3061353"/>
                </a:lnTo>
                <a:lnTo>
                  <a:pt x="0" y="306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54868" r="-10459280" b="-474536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7436" y="245072"/>
            <a:ext cx="895951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0"/>
              </a:lnSpc>
            </a:pPr>
            <a:r>
              <a:rPr lang="en-US" sz="3933" spc="78">
                <a:solidFill>
                  <a:srgbClr val="503530"/>
                </a:solidFill>
                <a:latin typeface="Squada One"/>
              </a:rPr>
              <a:t>WHY YOUTH EMPOWERMENT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7436" y="1240331"/>
            <a:ext cx="3816505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6"/>
              </a:lnSpc>
            </a:pPr>
            <a:r>
              <a:rPr lang="en-US" sz="2400" spc="48" dirty="0">
                <a:solidFill>
                  <a:srgbClr val="312425"/>
                </a:solidFill>
                <a:latin typeface="Klima Bold"/>
              </a:rPr>
              <a:t>Youth Population</a:t>
            </a:r>
          </a:p>
          <a:p>
            <a:pPr>
              <a:lnSpc>
                <a:spcPts val="2976"/>
              </a:lnSpc>
              <a:spcBef>
                <a:spcPct val="0"/>
              </a:spcBef>
            </a:pPr>
            <a:r>
              <a:rPr lang="en-US" sz="2400" spc="48" dirty="0">
                <a:solidFill>
                  <a:srgbClr val="312425"/>
                </a:solidFill>
                <a:latin typeface="Klima Bold"/>
              </a:rPr>
              <a:t>25 Million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7436" y="3493744"/>
            <a:ext cx="584439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2"/>
              </a:lnSpc>
              <a:spcBef>
                <a:spcPct val="0"/>
              </a:spcBef>
            </a:pPr>
            <a:r>
              <a:rPr lang="en-US" sz="2421" spc="48" dirty="0">
                <a:solidFill>
                  <a:srgbClr val="503530"/>
                </a:solidFill>
                <a:latin typeface="Klima Bold"/>
              </a:rPr>
              <a:t>Unemployed/Under-employed youth - </a:t>
            </a:r>
            <a:r>
              <a:rPr lang="en-US" sz="2421" spc="48" dirty="0">
                <a:solidFill>
                  <a:srgbClr val="503530"/>
                </a:solidFill>
                <a:latin typeface="Klima Bold"/>
              </a:rPr>
              <a:t>61%: 15,250,000 – Nationally</a:t>
            </a:r>
          </a:p>
          <a:p>
            <a:pPr>
              <a:lnSpc>
                <a:spcPts val="3002"/>
              </a:lnSpc>
              <a:spcBef>
                <a:spcPct val="0"/>
              </a:spcBef>
            </a:pPr>
            <a:r>
              <a:rPr lang="en-US" sz="2421" spc="48" dirty="0">
                <a:solidFill>
                  <a:srgbClr val="503530"/>
                </a:solidFill>
                <a:latin typeface="Klima Bold"/>
              </a:rPr>
              <a:t> </a:t>
            </a:r>
            <a:r>
              <a:rPr lang="en-US" sz="2421" spc="48" dirty="0">
                <a:solidFill>
                  <a:srgbClr val="503530"/>
                </a:solidFill>
                <a:latin typeface="Klima Bold"/>
              </a:rPr>
              <a:t>         : 275,798 </a:t>
            </a:r>
            <a:r>
              <a:rPr lang="en-US" sz="2421" spc="48" dirty="0">
                <a:solidFill>
                  <a:srgbClr val="503530"/>
                </a:solidFill>
                <a:latin typeface="Klima Bold"/>
              </a:rPr>
              <a:t>per </a:t>
            </a:r>
            <a:r>
              <a:rPr lang="en-US" sz="2421" spc="48" dirty="0">
                <a:solidFill>
                  <a:srgbClr val="503530"/>
                </a:solidFill>
                <a:latin typeface="Klima Bold"/>
              </a:rPr>
              <a:t>county</a:t>
            </a:r>
            <a:endParaRPr lang="en-US" sz="2421" spc="48" dirty="0">
              <a:solidFill>
                <a:srgbClr val="503530"/>
              </a:solidFill>
              <a:latin typeface="Klim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92800" y="816240"/>
            <a:ext cx="5866664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Youth Vulnerability:</a:t>
            </a:r>
          </a:p>
          <a:p>
            <a:pPr marL="381019" indent="-381019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Political Exploitation</a:t>
            </a:r>
          </a:p>
          <a:p>
            <a:pPr marL="381019" indent="-381019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Predatory lending,</a:t>
            </a:r>
          </a:p>
          <a:p>
            <a:pPr marL="381019" indent="-381019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Crime</a:t>
            </a: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, drugs, </a:t>
            </a: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diseases</a:t>
            </a:r>
          </a:p>
          <a:p>
            <a:pPr marL="381019" indent="-381019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Negative </a:t>
            </a: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Attitude; entrepreneurship, savings and investment</a:t>
            </a:r>
            <a:endParaRPr lang="en-US" sz="2400" spc="35" dirty="0">
              <a:solidFill>
                <a:srgbClr val="503530"/>
              </a:solidFill>
              <a:latin typeface="Klim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34229" y="3793394"/>
            <a:ext cx="5357771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Potential:</a:t>
            </a:r>
          </a:p>
          <a:p>
            <a:pPr marL="381019" indent="-381019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Q</a:t>
            </a: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uick </a:t>
            </a: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to grab opportunities</a:t>
            </a:r>
          </a:p>
          <a:p>
            <a:pPr marL="381019" indent="-381019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Energetic &amp;  available for training 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i="1" spc="35" dirty="0">
                <a:solidFill>
                  <a:srgbClr val="503530"/>
                </a:solidFill>
                <a:latin typeface="Klima Bold"/>
              </a:rPr>
              <a:t>(85% Literacy rate</a:t>
            </a:r>
            <a:r>
              <a:rPr lang="en-US" sz="2400" spc="35" dirty="0">
                <a:solidFill>
                  <a:srgbClr val="503530"/>
                </a:solidFill>
                <a:latin typeface="Klima Bold"/>
              </a:rPr>
              <a:t>)</a:t>
            </a:r>
          </a:p>
        </p:txBody>
      </p:sp>
      <p:sp>
        <p:nvSpPr>
          <p:cNvPr id="9" name="Freeform 9"/>
          <p:cNvSpPr/>
          <p:nvPr/>
        </p:nvSpPr>
        <p:spPr>
          <a:xfrm>
            <a:off x="219852" y="685800"/>
            <a:ext cx="31750" cy="2040902"/>
          </a:xfrm>
          <a:custGeom>
            <a:avLst/>
            <a:gdLst/>
            <a:ahLst/>
            <a:cxnLst/>
            <a:rect l="l" t="t" r="r" b="b"/>
            <a:pathLst>
              <a:path w="47625" h="3061353">
                <a:moveTo>
                  <a:pt x="0" y="0"/>
                </a:moveTo>
                <a:lnTo>
                  <a:pt x="47625" y="0"/>
                </a:lnTo>
                <a:lnTo>
                  <a:pt x="47625" y="3061353"/>
                </a:lnTo>
                <a:lnTo>
                  <a:pt x="0" y="306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54868" r="-10459280" b="-474536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36211" y="3923168"/>
            <a:ext cx="50800" cy="1509631"/>
          </a:xfrm>
          <a:custGeom>
            <a:avLst/>
            <a:gdLst/>
            <a:ahLst/>
            <a:cxnLst/>
            <a:rect l="l" t="t" r="r" b="b"/>
            <a:pathLst>
              <a:path w="47625" h="3061353">
                <a:moveTo>
                  <a:pt x="0" y="0"/>
                </a:moveTo>
                <a:lnTo>
                  <a:pt x="47625" y="0"/>
                </a:lnTo>
                <a:lnTo>
                  <a:pt x="47625" y="3061353"/>
                </a:lnTo>
                <a:lnTo>
                  <a:pt x="0" y="306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54868" r="-10459280" b="-474536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5727" y="3162468"/>
            <a:ext cx="31750" cy="2040902"/>
          </a:xfrm>
          <a:custGeom>
            <a:avLst/>
            <a:gdLst/>
            <a:ahLst/>
            <a:cxnLst/>
            <a:rect l="l" t="t" r="r" b="b"/>
            <a:pathLst>
              <a:path w="47625" h="3061353">
                <a:moveTo>
                  <a:pt x="0" y="0"/>
                </a:moveTo>
                <a:lnTo>
                  <a:pt x="47625" y="0"/>
                </a:lnTo>
                <a:lnTo>
                  <a:pt x="47625" y="3061353"/>
                </a:lnTo>
                <a:lnTo>
                  <a:pt x="0" y="306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54868" r="-10459280" b="-474536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76000" y="6433436"/>
            <a:ext cx="1073399" cy="499809"/>
          </a:xfrm>
          <a:custGeom>
            <a:avLst/>
            <a:gdLst/>
            <a:ahLst/>
            <a:cxnLst/>
            <a:rect l="l" t="t" r="r" b="b"/>
            <a:pathLst>
              <a:path w="2024809" h="893496">
                <a:moveTo>
                  <a:pt x="0" y="0"/>
                </a:moveTo>
                <a:lnTo>
                  <a:pt x="2024809" y="0"/>
                </a:lnTo>
                <a:lnTo>
                  <a:pt x="2024809" y="893496"/>
                </a:lnTo>
                <a:lnTo>
                  <a:pt x="0" y="893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10800" y="6433624"/>
            <a:ext cx="1091277" cy="529462"/>
          </a:xfrm>
          <a:custGeom>
            <a:avLst/>
            <a:gdLst/>
            <a:ahLst/>
            <a:cxnLst/>
            <a:rect l="l" t="t" r="r" b="b"/>
            <a:pathLst>
              <a:path w="2170315" h="937975">
                <a:moveTo>
                  <a:pt x="0" y="0"/>
                </a:moveTo>
                <a:lnTo>
                  <a:pt x="2170315" y="0"/>
                </a:lnTo>
                <a:lnTo>
                  <a:pt x="2170315" y="937975"/>
                </a:lnTo>
                <a:lnTo>
                  <a:pt x="0" y="937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807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444" b="-12444"/>
              </a:stretch>
            </a:blipFill>
          </p:spPr>
        </p:sp>
        <p:sp>
          <p:nvSpPr>
            <p:cNvPr id="14" name="TextBox 13"/>
            <p:cNvSpPr txBox="1"/>
            <p:nvPr/>
          </p:nvSpPr>
          <p:spPr>
            <a:xfrm>
              <a:off x="5562600" y="4477385"/>
              <a:ext cx="7375194" cy="4154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>
            <a:off x="2926474" y="1805639"/>
            <a:ext cx="2517189" cy="1821148"/>
          </a:xfrm>
          <a:custGeom>
            <a:avLst/>
            <a:gdLst/>
            <a:ahLst/>
            <a:cxnLst/>
            <a:rect l="l" t="t" r="r" b="b"/>
            <a:pathLst>
              <a:path w="3775784" h="2731722">
                <a:moveTo>
                  <a:pt x="0" y="0"/>
                </a:moveTo>
                <a:lnTo>
                  <a:pt x="3775784" y="0"/>
                </a:lnTo>
                <a:lnTo>
                  <a:pt x="3775784" y="2731722"/>
                </a:lnTo>
                <a:lnTo>
                  <a:pt x="0" y="2731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53481" y="1716489"/>
            <a:ext cx="2649163" cy="3411801"/>
          </a:xfrm>
          <a:custGeom>
            <a:avLst/>
            <a:gdLst/>
            <a:ahLst/>
            <a:cxnLst/>
            <a:rect l="l" t="t" r="r" b="b"/>
            <a:pathLst>
              <a:path w="3973745" h="5117702">
                <a:moveTo>
                  <a:pt x="0" y="0"/>
                </a:moveTo>
                <a:lnTo>
                  <a:pt x="3973745" y="0"/>
                </a:lnTo>
                <a:lnTo>
                  <a:pt x="3973745" y="5117702"/>
                </a:lnTo>
                <a:lnTo>
                  <a:pt x="0" y="5117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4346" y="1769983"/>
            <a:ext cx="2321281" cy="1915057"/>
          </a:xfrm>
          <a:custGeom>
            <a:avLst/>
            <a:gdLst/>
            <a:ahLst/>
            <a:cxnLst/>
            <a:rect l="l" t="t" r="r" b="b"/>
            <a:pathLst>
              <a:path w="3481922" h="2872585">
                <a:moveTo>
                  <a:pt x="0" y="0"/>
                </a:moveTo>
                <a:lnTo>
                  <a:pt x="3481922" y="0"/>
                </a:lnTo>
                <a:lnTo>
                  <a:pt x="3481922" y="2872585"/>
                </a:lnTo>
                <a:lnTo>
                  <a:pt x="0" y="2872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01860" y="2105208"/>
            <a:ext cx="3036095" cy="1414314"/>
          </a:xfrm>
          <a:custGeom>
            <a:avLst/>
            <a:gdLst/>
            <a:ahLst/>
            <a:cxnLst/>
            <a:rect l="l" t="t" r="r" b="b"/>
            <a:pathLst>
              <a:path w="4554142" h="2121471">
                <a:moveTo>
                  <a:pt x="0" y="0"/>
                </a:moveTo>
                <a:lnTo>
                  <a:pt x="4554141" y="0"/>
                </a:lnTo>
                <a:lnTo>
                  <a:pt x="4554141" y="2121471"/>
                </a:lnTo>
                <a:lnTo>
                  <a:pt x="0" y="21214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76800" y="784909"/>
            <a:ext cx="661731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  <a:spcBef>
                <a:spcPct val="0"/>
              </a:spcBef>
            </a:pPr>
            <a:r>
              <a:rPr lang="en-US" sz="2667" u="sng" spc="104" dirty="0">
                <a:solidFill>
                  <a:srgbClr val="33866A"/>
                </a:solidFill>
                <a:latin typeface="Montserrat Bold"/>
              </a:rPr>
              <a:t>ACKNOWLEDGING THE </a:t>
            </a:r>
            <a:r>
              <a:rPr lang="en-US" sz="2667" u="sng" spc="104" dirty="0">
                <a:solidFill>
                  <a:srgbClr val="33866A"/>
                </a:solidFill>
                <a:latin typeface="Montserrat Bold"/>
              </a:rPr>
              <a:t>ONGOING </a:t>
            </a:r>
            <a:r>
              <a:rPr lang="en-US" sz="2667" u="sng" spc="104" dirty="0">
                <a:solidFill>
                  <a:srgbClr val="33866A"/>
                </a:solidFill>
                <a:latin typeface="Montserrat Bold"/>
              </a:rPr>
              <a:t>GOVERNMENT INTERVENTIONS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15887" y="4503440"/>
            <a:ext cx="204809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98" dirty="0">
                <a:solidFill>
                  <a:srgbClr val="216C53"/>
                </a:solidFill>
                <a:latin typeface="Montserrat Ultra-Bold"/>
              </a:rPr>
              <a:t>YOUTH FUND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30554" y="4616642"/>
            <a:ext cx="204809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98">
                <a:solidFill>
                  <a:srgbClr val="216C53"/>
                </a:solidFill>
                <a:latin typeface="Montserrat Ultra-Bold"/>
              </a:rPr>
              <a:t>UWEZO FUND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12462" y="4603903"/>
            <a:ext cx="209737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98" dirty="0">
                <a:solidFill>
                  <a:srgbClr val="216C53"/>
                </a:solidFill>
                <a:latin typeface="Montserrat Ultra-Bold"/>
              </a:rPr>
              <a:t>KYEOP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0029" y="4569060"/>
            <a:ext cx="224409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98">
                <a:solidFill>
                  <a:srgbClr val="216C53"/>
                </a:solidFill>
                <a:latin typeface="Montserrat Ultra-Bold"/>
              </a:rPr>
              <a:t>HUSTLER FUND</a:t>
            </a:r>
          </a:p>
        </p:txBody>
      </p:sp>
      <p:sp>
        <p:nvSpPr>
          <p:cNvPr id="12" name="Freeform 12"/>
          <p:cNvSpPr/>
          <p:nvPr/>
        </p:nvSpPr>
        <p:spPr>
          <a:xfrm>
            <a:off x="7567226" y="6166092"/>
            <a:ext cx="1446877" cy="625317"/>
          </a:xfrm>
          <a:custGeom>
            <a:avLst/>
            <a:gdLst/>
            <a:ahLst/>
            <a:cxnLst/>
            <a:rect l="l" t="t" r="r" b="b"/>
            <a:pathLst>
              <a:path w="2170315" h="937975">
                <a:moveTo>
                  <a:pt x="0" y="0"/>
                </a:moveTo>
                <a:lnTo>
                  <a:pt x="2170314" y="0"/>
                </a:lnTo>
                <a:lnTo>
                  <a:pt x="2170314" y="937976"/>
                </a:lnTo>
                <a:lnTo>
                  <a:pt x="0" y="937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11279" y="6172200"/>
            <a:ext cx="1349873" cy="619209"/>
          </a:xfrm>
          <a:custGeom>
            <a:avLst/>
            <a:gdLst/>
            <a:ahLst/>
            <a:cxnLst/>
            <a:rect l="l" t="t" r="r" b="b"/>
            <a:pathLst>
              <a:path w="2024809" h="928813">
                <a:moveTo>
                  <a:pt x="0" y="0"/>
                </a:moveTo>
                <a:lnTo>
                  <a:pt x="2024809" y="0"/>
                </a:lnTo>
                <a:lnTo>
                  <a:pt x="2024809" y="928813"/>
                </a:lnTo>
                <a:lnTo>
                  <a:pt x="0" y="928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76" r="-1976"/>
            </a:stretch>
          </a:blipFill>
        </p:spPr>
      </p:sp>
    </p:spTree>
    <p:extLst>
      <p:ext uri="{BB962C8B-B14F-4D97-AF65-F5344CB8AC3E}">
        <p14:creationId xmlns:p14="http://schemas.microsoft.com/office/powerpoint/2010/main" val="114850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1600" y="4616859"/>
            <a:ext cx="12467572" cy="2766560"/>
          </a:xfrm>
          <a:custGeom>
            <a:avLst/>
            <a:gdLst/>
            <a:ahLst/>
            <a:cxnLst/>
            <a:rect l="l" t="t" r="r" b="b"/>
            <a:pathLst>
              <a:path w="25454096" h="16331190">
                <a:moveTo>
                  <a:pt x="0" y="0"/>
                </a:moveTo>
                <a:lnTo>
                  <a:pt x="25454096" y="0"/>
                </a:lnTo>
                <a:lnTo>
                  <a:pt x="25454096" y="16331190"/>
                </a:lnTo>
                <a:lnTo>
                  <a:pt x="0" y="16331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17" b="-12616"/>
            </a:stretch>
          </a:blipFill>
          <a:effectLst>
            <a:softEdge rad="685800"/>
          </a:effectLst>
        </p:spPr>
      </p:sp>
      <p:sp>
        <p:nvSpPr>
          <p:cNvPr id="4" name="Freeform 4"/>
          <p:cNvSpPr/>
          <p:nvPr/>
        </p:nvSpPr>
        <p:spPr>
          <a:xfrm rot="2925483">
            <a:off x="3985926" y="3089013"/>
            <a:ext cx="10017868" cy="106090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646168" y="1"/>
            <a:ext cx="5719804" cy="6434779"/>
            <a:chOff x="0" y="0"/>
            <a:chExt cx="5370413" cy="60417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21656" r="-2165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84118" y="4104247"/>
            <a:ext cx="1364321" cy="136432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11950" y="4461896"/>
            <a:ext cx="824333" cy="572536"/>
          </a:xfrm>
          <a:custGeom>
            <a:avLst/>
            <a:gdLst/>
            <a:ahLst/>
            <a:cxnLst/>
            <a:rect l="l" t="t" r="r" b="b"/>
            <a:pathLst>
              <a:path w="1236499" h="858804">
                <a:moveTo>
                  <a:pt x="0" y="0"/>
                </a:moveTo>
                <a:lnTo>
                  <a:pt x="1236498" y="0"/>
                </a:lnTo>
                <a:lnTo>
                  <a:pt x="1236498" y="858805"/>
                </a:lnTo>
                <a:lnTo>
                  <a:pt x="0" y="858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11183" y="2387076"/>
            <a:ext cx="1340247" cy="134024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947495" y="2681724"/>
            <a:ext cx="695472" cy="686621"/>
          </a:xfrm>
          <a:custGeom>
            <a:avLst/>
            <a:gdLst/>
            <a:ahLst/>
            <a:cxnLst/>
            <a:rect l="l" t="t" r="r" b="b"/>
            <a:pathLst>
              <a:path w="1043208" h="1029931">
                <a:moveTo>
                  <a:pt x="0" y="0"/>
                </a:moveTo>
                <a:lnTo>
                  <a:pt x="1043208" y="0"/>
                </a:lnTo>
                <a:lnTo>
                  <a:pt x="1043208" y="1029931"/>
                </a:lnTo>
                <a:lnTo>
                  <a:pt x="0" y="1029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1219200" y="535388"/>
            <a:ext cx="9158575" cy="1505349"/>
            <a:chOff x="0" y="0"/>
            <a:chExt cx="1537211" cy="2188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37211" cy="218865"/>
            </a:xfrm>
            <a:custGeom>
              <a:avLst/>
              <a:gdLst/>
              <a:ahLst/>
              <a:cxnLst/>
              <a:rect l="l" t="t" r="r" b="b"/>
              <a:pathLst>
                <a:path w="1537211" h="218865">
                  <a:moveTo>
                    <a:pt x="1334011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537211" y="218865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01600" y="-19050"/>
              <a:ext cx="609600" cy="628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235200" y="4367220"/>
            <a:ext cx="7061200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8"/>
              </a:lnSpc>
            </a:pPr>
            <a:r>
              <a:rPr lang="en-US" sz="1600" spc="204">
                <a:solidFill>
                  <a:srgbClr val="231F20"/>
                </a:solidFill>
                <a:latin typeface="Klima Bold"/>
              </a:rPr>
              <a:t>TRAINING AND CAPACITY </a:t>
            </a:r>
            <a:r>
              <a:rPr lang="en-US" sz="1600" spc="204" dirty="0">
                <a:solidFill>
                  <a:srgbClr val="231F20"/>
                </a:solidFill>
                <a:latin typeface="Klima Bold"/>
              </a:rPr>
              <a:t>BUILDING GAPS:</a:t>
            </a:r>
            <a:endParaRPr lang="en-US" sz="1600" spc="204" dirty="0">
              <a:solidFill>
                <a:srgbClr val="231F20"/>
              </a:solidFill>
              <a:latin typeface="Klima Bold"/>
            </a:endParaRPr>
          </a:p>
          <a:p>
            <a:pPr marL="418015" lvl="1" indent="-209008">
              <a:lnSpc>
                <a:spcPts val="2671"/>
              </a:lnSpc>
              <a:buFont typeface="Arial"/>
              <a:buChar char="•"/>
            </a:pPr>
            <a:r>
              <a:rPr lang="en-US" sz="1600" spc="189">
                <a:solidFill>
                  <a:srgbClr val="231F20"/>
                </a:solidFill>
                <a:latin typeface="Klima Bold"/>
              </a:rPr>
              <a:t>Lack of quality and proven </a:t>
            </a:r>
            <a:r>
              <a:rPr lang="en-US" sz="1600" spc="189" dirty="0">
                <a:solidFill>
                  <a:srgbClr val="231F20"/>
                </a:solidFill>
                <a:latin typeface="Klima Bold"/>
              </a:rPr>
              <a:t>Curriculum</a:t>
            </a:r>
            <a:endParaRPr lang="en-US" sz="1600" spc="189" dirty="0">
              <a:solidFill>
                <a:srgbClr val="231F20"/>
              </a:solidFill>
              <a:latin typeface="Klima Bold"/>
            </a:endParaRPr>
          </a:p>
          <a:p>
            <a:pPr marL="418015" lvl="1" indent="-209008">
              <a:lnSpc>
                <a:spcPts val="2671"/>
              </a:lnSpc>
              <a:buFont typeface="Arial"/>
              <a:buChar char="•"/>
            </a:pPr>
            <a:r>
              <a:rPr lang="en-US" sz="1600" spc="189">
                <a:solidFill>
                  <a:srgbClr val="231F20"/>
                </a:solidFill>
                <a:latin typeface="Klima Bold"/>
              </a:rPr>
              <a:t>Lack of certified adult trainers by recognized institutions </a:t>
            </a:r>
            <a:endParaRPr lang="en-US" sz="1600" spc="189" dirty="0">
              <a:solidFill>
                <a:srgbClr val="231F20"/>
              </a:solidFill>
              <a:latin typeface="Klima Bold"/>
            </a:endParaRPr>
          </a:p>
          <a:p>
            <a:pPr marL="418015" lvl="1" indent="-209008">
              <a:lnSpc>
                <a:spcPts val="2671"/>
              </a:lnSpc>
              <a:spcBef>
                <a:spcPct val="0"/>
              </a:spcBef>
              <a:buFont typeface="Arial"/>
              <a:buChar char="•"/>
            </a:pPr>
            <a:r>
              <a:rPr lang="en-US" sz="1600" spc="189">
                <a:solidFill>
                  <a:srgbClr val="231F20"/>
                </a:solidFill>
                <a:latin typeface="Klima Bold"/>
              </a:rPr>
              <a:t>Poor Training methodologies with low or no impact </a:t>
            </a:r>
            <a:endParaRPr lang="en-US" sz="1600" spc="189" dirty="0">
              <a:solidFill>
                <a:srgbClr val="231F20"/>
              </a:solidFill>
              <a:latin typeface="Klim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156058" y="2158612"/>
            <a:ext cx="6386073" cy="244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1"/>
              </a:lnSpc>
            </a:pPr>
            <a:r>
              <a:rPr lang="en-US" sz="1600" spc="202" dirty="0">
                <a:solidFill>
                  <a:srgbClr val="000000"/>
                </a:solidFill>
                <a:latin typeface="Klima Bold"/>
              </a:rPr>
              <a:t>FUNDING GAPS</a:t>
            </a:r>
            <a:r>
              <a:rPr lang="en-US" sz="1600" spc="202" dirty="0">
                <a:solidFill>
                  <a:srgbClr val="000000"/>
                </a:solidFill>
                <a:latin typeface="Klima Bold"/>
              </a:rPr>
              <a:t>: </a:t>
            </a:r>
            <a:endParaRPr lang="en-US" sz="1600" spc="202" dirty="0">
              <a:solidFill>
                <a:srgbClr val="000000"/>
              </a:solidFill>
              <a:latin typeface="Klima Bold"/>
            </a:endParaRPr>
          </a:p>
          <a:p>
            <a:pPr marL="417427" lvl="1" indent="-208713">
              <a:lnSpc>
                <a:spcPts val="2667"/>
              </a:lnSpc>
              <a:buFont typeface="Arial"/>
              <a:buChar char="•"/>
            </a:pPr>
            <a:r>
              <a:rPr lang="en-US" sz="1600" spc="189">
                <a:solidFill>
                  <a:srgbClr val="000000"/>
                </a:solidFill>
                <a:latin typeface="Klima Bold"/>
              </a:rPr>
              <a:t>Lack of Intensive </a:t>
            </a:r>
            <a:r>
              <a:rPr lang="en-US" sz="1600" spc="189" dirty="0">
                <a:solidFill>
                  <a:srgbClr val="000000"/>
                </a:solidFill>
                <a:latin typeface="Klima Bold"/>
              </a:rPr>
              <a:t>Follow-up after </a:t>
            </a:r>
            <a:r>
              <a:rPr lang="en-US" sz="1600" spc="189" dirty="0">
                <a:solidFill>
                  <a:srgbClr val="000000"/>
                </a:solidFill>
                <a:latin typeface="Klima Bold"/>
              </a:rPr>
              <a:t>funding</a:t>
            </a:r>
          </a:p>
          <a:p>
            <a:pPr marL="417427" lvl="1" indent="-208713">
              <a:lnSpc>
                <a:spcPts val="2667"/>
              </a:lnSpc>
              <a:buFont typeface="Arial"/>
              <a:buChar char="•"/>
            </a:pPr>
            <a:r>
              <a:rPr lang="en-US" sz="1600" spc="189">
                <a:solidFill>
                  <a:srgbClr val="000000"/>
                </a:solidFill>
                <a:latin typeface="Klima Bold"/>
              </a:rPr>
              <a:t>Lack of Continuous </a:t>
            </a:r>
            <a:r>
              <a:rPr lang="en-US" sz="1600" spc="189" dirty="0">
                <a:solidFill>
                  <a:srgbClr val="000000"/>
                </a:solidFill>
                <a:latin typeface="Klima Bold"/>
              </a:rPr>
              <a:t>Monitoring and </a:t>
            </a:r>
            <a:r>
              <a:rPr lang="en-US" sz="1600" spc="189" dirty="0">
                <a:solidFill>
                  <a:srgbClr val="000000"/>
                </a:solidFill>
                <a:latin typeface="Klima Bold"/>
              </a:rPr>
              <a:t>Evaluation</a:t>
            </a:r>
          </a:p>
          <a:p>
            <a:pPr marL="417427" lvl="1" indent="-208713">
              <a:lnSpc>
                <a:spcPts val="2667"/>
              </a:lnSpc>
              <a:buFont typeface="Arial"/>
              <a:buChar char="•"/>
            </a:pPr>
            <a:r>
              <a:rPr lang="en-US" sz="1600" spc="189">
                <a:solidFill>
                  <a:srgbClr val="000000"/>
                </a:solidFill>
                <a:latin typeface="Klima Bold"/>
              </a:rPr>
              <a:t>Current loan status</a:t>
            </a:r>
            <a:r>
              <a:rPr lang="en-US" sz="1600" spc="189" dirty="0">
                <a:solidFill>
                  <a:srgbClr val="000000"/>
                </a:solidFill>
                <a:latin typeface="Klima Bold"/>
              </a:rPr>
              <a:t>: 60% default rate of Government loans </a:t>
            </a:r>
            <a:r>
              <a:rPr lang="en-US" sz="1600" spc="189">
                <a:solidFill>
                  <a:srgbClr val="000000"/>
                </a:solidFill>
                <a:latin typeface="Klima Bold"/>
              </a:rPr>
              <a:t>to youth and a 15</a:t>
            </a:r>
            <a:r>
              <a:rPr lang="en-US" sz="1600" spc="189" dirty="0">
                <a:solidFill>
                  <a:srgbClr val="000000"/>
                </a:solidFill>
                <a:latin typeface="Klima Bold"/>
              </a:rPr>
              <a:t>% Portfolio at Risk (PAR</a:t>
            </a:r>
            <a:r>
              <a:rPr lang="en-US" sz="1600" spc="189">
                <a:solidFill>
                  <a:srgbClr val="000000"/>
                </a:solidFill>
                <a:latin typeface="Klima Bold"/>
              </a:rPr>
              <a:t>) for Commercial </a:t>
            </a:r>
            <a:r>
              <a:rPr lang="en-US" sz="1600" spc="189" dirty="0">
                <a:solidFill>
                  <a:srgbClr val="000000"/>
                </a:solidFill>
                <a:latin typeface="Klima Bold"/>
              </a:rPr>
              <a:t>banks</a:t>
            </a:r>
          </a:p>
          <a:p>
            <a:pPr marL="417427" lvl="1" indent="-208713">
              <a:lnSpc>
                <a:spcPts val="2667"/>
              </a:lnSpc>
              <a:buFont typeface="Arial"/>
              <a:buChar char="•"/>
            </a:pPr>
            <a:endParaRPr lang="en-US" sz="1600" spc="189" dirty="0">
              <a:solidFill>
                <a:srgbClr val="000000"/>
              </a:solidFill>
              <a:latin typeface="Klim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0" y="869906"/>
            <a:ext cx="7200398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1"/>
              </a:lnSpc>
              <a:spcBef>
                <a:spcPct val="0"/>
              </a:spcBef>
            </a:pPr>
            <a:r>
              <a:rPr lang="en-US" sz="4153" spc="33">
                <a:solidFill>
                  <a:srgbClr val="FFFFFF"/>
                </a:solidFill>
                <a:latin typeface="Archivo Black"/>
              </a:rPr>
              <a:t>THE MISSING LINK</a:t>
            </a:r>
            <a:endParaRPr lang="en-US" sz="4153" spc="33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2724" y="0"/>
            <a:ext cx="724747" cy="799173"/>
          </a:xfrm>
          <a:custGeom>
            <a:avLst/>
            <a:gdLst/>
            <a:ahLst/>
            <a:cxnLst/>
            <a:rect l="l" t="t" r="r" b="b"/>
            <a:pathLst>
              <a:path w="1087121" h="1198760">
                <a:moveTo>
                  <a:pt x="0" y="0"/>
                </a:moveTo>
                <a:lnTo>
                  <a:pt x="1087121" y="0"/>
                </a:lnTo>
                <a:lnTo>
                  <a:pt x="1087121" y="1198760"/>
                </a:lnTo>
                <a:lnTo>
                  <a:pt x="0" y="11987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5847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041772" y="6355686"/>
            <a:ext cx="1119854" cy="483983"/>
          </a:xfrm>
          <a:custGeom>
            <a:avLst/>
            <a:gdLst/>
            <a:ahLst/>
            <a:cxnLst/>
            <a:rect l="l" t="t" r="r" b="b"/>
            <a:pathLst>
              <a:path w="1679781" h="725974">
                <a:moveTo>
                  <a:pt x="0" y="0"/>
                </a:moveTo>
                <a:lnTo>
                  <a:pt x="1679781" y="0"/>
                </a:lnTo>
                <a:lnTo>
                  <a:pt x="1679781" y="725975"/>
                </a:lnTo>
                <a:lnTo>
                  <a:pt x="0" y="725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136919" y="6347751"/>
            <a:ext cx="1055081" cy="483983"/>
          </a:xfrm>
          <a:custGeom>
            <a:avLst/>
            <a:gdLst/>
            <a:ahLst/>
            <a:cxnLst/>
            <a:rect l="l" t="t" r="r" b="b"/>
            <a:pathLst>
              <a:path w="1582622" h="725974">
                <a:moveTo>
                  <a:pt x="0" y="0"/>
                </a:moveTo>
                <a:lnTo>
                  <a:pt x="1582622" y="0"/>
                </a:lnTo>
                <a:lnTo>
                  <a:pt x="1582622" y="725975"/>
                </a:lnTo>
                <a:lnTo>
                  <a:pt x="0" y="7259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976" r="-1976"/>
            </a:stretch>
          </a:blipFill>
        </p:spPr>
      </p:sp>
    </p:spTree>
    <p:extLst>
      <p:ext uri="{BB962C8B-B14F-4D97-AF65-F5344CB8AC3E}">
        <p14:creationId xmlns:p14="http://schemas.microsoft.com/office/powerpoint/2010/main" val="76256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842" y="685800"/>
            <a:ext cx="7620000" cy="6031365"/>
          </a:xfrm>
          <a:custGeom>
            <a:avLst/>
            <a:gdLst/>
            <a:ahLst/>
            <a:cxnLst/>
            <a:rect l="l" t="t" r="r" b="b"/>
            <a:pathLst>
              <a:path w="10455288" h="9441991">
                <a:moveTo>
                  <a:pt x="0" y="0"/>
                </a:moveTo>
                <a:lnTo>
                  <a:pt x="10455288" y="0"/>
                </a:lnTo>
                <a:lnTo>
                  <a:pt x="10455288" y="9441992"/>
                </a:lnTo>
                <a:lnTo>
                  <a:pt x="0" y="9441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3" b="-2472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5788" y="5278580"/>
            <a:ext cx="6577877" cy="733629"/>
          </a:xfrm>
          <a:custGeom>
            <a:avLst/>
            <a:gdLst/>
            <a:ahLst/>
            <a:cxnLst/>
            <a:rect l="l" t="t" r="r" b="b"/>
            <a:pathLst>
              <a:path w="9866815" h="1349126">
                <a:moveTo>
                  <a:pt x="0" y="0"/>
                </a:moveTo>
                <a:lnTo>
                  <a:pt x="9866814" y="0"/>
                </a:lnTo>
                <a:lnTo>
                  <a:pt x="9866814" y="1349127"/>
                </a:lnTo>
                <a:lnTo>
                  <a:pt x="0" y="1349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997" b="-1799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36044" y="2638210"/>
            <a:ext cx="4512282" cy="861917"/>
          </a:xfrm>
          <a:custGeom>
            <a:avLst/>
            <a:gdLst/>
            <a:ahLst/>
            <a:cxnLst/>
            <a:rect l="l" t="t" r="r" b="b"/>
            <a:pathLst>
              <a:path w="6768423" h="1392804">
                <a:moveTo>
                  <a:pt x="0" y="0"/>
                </a:moveTo>
                <a:lnTo>
                  <a:pt x="6768422" y="0"/>
                </a:lnTo>
                <a:lnTo>
                  <a:pt x="6768422" y="1392804"/>
                </a:lnTo>
                <a:lnTo>
                  <a:pt x="0" y="13928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0" b="-31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5090" y="3973789"/>
            <a:ext cx="5597506" cy="847771"/>
          </a:xfrm>
          <a:custGeom>
            <a:avLst/>
            <a:gdLst/>
            <a:ahLst/>
            <a:cxnLst/>
            <a:rect l="l" t="t" r="r" b="b"/>
            <a:pathLst>
              <a:path w="8396259" h="1640834">
                <a:moveTo>
                  <a:pt x="0" y="0"/>
                </a:moveTo>
                <a:lnTo>
                  <a:pt x="8396259" y="0"/>
                </a:lnTo>
                <a:lnTo>
                  <a:pt x="8396259" y="1640834"/>
                </a:lnTo>
                <a:lnTo>
                  <a:pt x="0" y="1640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511" b="-851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18358" y="1396406"/>
            <a:ext cx="3305076" cy="861155"/>
          </a:xfrm>
          <a:custGeom>
            <a:avLst/>
            <a:gdLst/>
            <a:ahLst/>
            <a:cxnLst/>
            <a:rect l="l" t="t" r="r" b="b"/>
            <a:pathLst>
              <a:path w="5638994" h="1341120">
                <a:moveTo>
                  <a:pt x="0" y="0"/>
                </a:moveTo>
                <a:lnTo>
                  <a:pt x="5638994" y="0"/>
                </a:lnTo>
                <a:lnTo>
                  <a:pt x="5638994" y="1341120"/>
                </a:lnTo>
                <a:lnTo>
                  <a:pt x="0" y="13411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24" r="-1014" b="-4011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26588" y="5435761"/>
            <a:ext cx="5597506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8"/>
              </a:lnSpc>
              <a:spcBef>
                <a:spcPct val="0"/>
              </a:spcBef>
            </a:pPr>
            <a:r>
              <a:rPr lang="en-US" sz="2400" spc="48" dirty="0">
                <a:solidFill>
                  <a:srgbClr val="FAFAFF"/>
                </a:solidFill>
                <a:latin typeface="Klima Bold"/>
              </a:rPr>
              <a:t>BUSINESS </a:t>
            </a:r>
            <a:r>
              <a:rPr lang="en-US" sz="2400" spc="48">
                <a:solidFill>
                  <a:srgbClr val="FAFAFF"/>
                </a:solidFill>
                <a:latin typeface="Klima Bold"/>
              </a:rPr>
              <a:t>IDEA </a:t>
            </a:r>
            <a:r>
              <a:rPr lang="en-US" sz="2400" spc="48">
                <a:solidFill>
                  <a:srgbClr val="FAFAFF"/>
                </a:solidFill>
                <a:latin typeface="Klima Bold"/>
              </a:rPr>
              <a:t>GENERATION</a:t>
            </a:r>
            <a:endParaRPr lang="en-US" sz="2400" spc="48" dirty="0">
              <a:solidFill>
                <a:srgbClr val="FAFAFF"/>
              </a:solidFill>
              <a:latin typeface="Klim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02167" y="4147199"/>
            <a:ext cx="3305076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  <a:spcBef>
                <a:spcPct val="0"/>
              </a:spcBef>
            </a:pPr>
            <a:r>
              <a:rPr lang="en-US" sz="2400" spc="49">
                <a:solidFill>
                  <a:srgbClr val="FAFAFF"/>
                </a:solidFill>
                <a:latin typeface="Klima Bold"/>
              </a:rPr>
              <a:t>BUSINESS </a:t>
            </a:r>
            <a:r>
              <a:rPr lang="en-US" sz="2400" spc="49">
                <a:solidFill>
                  <a:srgbClr val="FAFAFF"/>
                </a:solidFill>
                <a:latin typeface="Klima Bold"/>
              </a:rPr>
              <a:t>PLANNIN</a:t>
            </a:r>
            <a:endParaRPr lang="en-US" sz="2400" spc="49" dirty="0">
              <a:solidFill>
                <a:srgbClr val="FAFAFF"/>
              </a:solidFill>
              <a:latin typeface="Klim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82681" y="2803272"/>
            <a:ext cx="377643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8"/>
              </a:lnSpc>
              <a:spcBef>
                <a:spcPct val="0"/>
              </a:spcBef>
            </a:pPr>
            <a:r>
              <a:rPr lang="en-US" sz="2400" spc="51">
                <a:solidFill>
                  <a:srgbClr val="FAFAFF"/>
                </a:solidFill>
                <a:latin typeface="Klima Bold"/>
              </a:rPr>
              <a:t>FINANCIAL LINKAGES</a:t>
            </a:r>
            <a:endParaRPr lang="en-US" sz="2400" spc="51" dirty="0">
              <a:solidFill>
                <a:srgbClr val="FAFAFF"/>
              </a:solidFill>
              <a:latin typeface="Klim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77810" y="1563527"/>
            <a:ext cx="2172064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  <a:spcBef>
                <a:spcPct val="0"/>
              </a:spcBef>
            </a:pPr>
            <a:r>
              <a:rPr lang="en-US" sz="2400" spc="51">
                <a:solidFill>
                  <a:srgbClr val="010101"/>
                </a:solidFill>
                <a:latin typeface="Klima Bold"/>
              </a:rPr>
              <a:t>INVESTMENT</a:t>
            </a:r>
            <a:endParaRPr lang="en-US" sz="2400" spc="51" dirty="0">
              <a:solidFill>
                <a:srgbClr val="010101"/>
              </a:solidFill>
              <a:latin typeface="Klim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75295" y="3935362"/>
            <a:ext cx="475950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3"/>
              </a:lnSpc>
              <a:spcBef>
                <a:spcPct val="0"/>
              </a:spcBef>
            </a:pPr>
            <a:r>
              <a:rPr lang="en-US" sz="2133" spc="49" dirty="0">
                <a:solidFill>
                  <a:srgbClr val="191919"/>
                </a:solidFill>
                <a:latin typeface="Klima Bold"/>
              </a:rPr>
              <a:t>Training How to Develop a Bankable Business Plan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35556" y="5208434"/>
            <a:ext cx="466795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  <a:spcBef>
                <a:spcPct val="0"/>
              </a:spcBef>
            </a:pPr>
            <a:r>
              <a:rPr lang="en-US" sz="2133" spc="49" dirty="0">
                <a:solidFill>
                  <a:srgbClr val="191919"/>
                </a:solidFill>
                <a:latin typeface="Klima Bold"/>
              </a:rPr>
              <a:t>Training How </a:t>
            </a:r>
            <a:r>
              <a:rPr lang="en-US" sz="2133" spc="49" dirty="0">
                <a:solidFill>
                  <a:srgbClr val="191919"/>
                </a:solidFill>
                <a:latin typeface="Klima Bold"/>
              </a:rPr>
              <a:t>to </a:t>
            </a:r>
            <a:r>
              <a:rPr lang="en-US" sz="2133" spc="49">
                <a:solidFill>
                  <a:srgbClr val="191919"/>
                </a:solidFill>
                <a:latin typeface="Klima Bold"/>
              </a:rPr>
              <a:t>generate </a:t>
            </a:r>
            <a:r>
              <a:rPr lang="en-US" sz="2133" spc="49">
                <a:solidFill>
                  <a:srgbClr val="191919"/>
                </a:solidFill>
                <a:latin typeface="Klima Bold"/>
              </a:rPr>
              <a:t>feasible </a:t>
            </a:r>
            <a:r>
              <a:rPr lang="en-US" sz="2133" spc="49" dirty="0">
                <a:solidFill>
                  <a:srgbClr val="191919"/>
                </a:solidFill>
                <a:latin typeface="Klima Bold"/>
              </a:rPr>
              <a:t>and innovative business </a:t>
            </a:r>
            <a:r>
              <a:rPr lang="en-US" sz="2133" spc="49" dirty="0">
                <a:solidFill>
                  <a:srgbClr val="191919"/>
                </a:solidFill>
                <a:latin typeface="Klima Bold"/>
              </a:rPr>
              <a:t>ideas</a:t>
            </a:r>
            <a:endParaRPr lang="en-US" sz="2133" spc="49" dirty="0">
              <a:solidFill>
                <a:srgbClr val="191919"/>
              </a:solidFill>
              <a:latin typeface="Klim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654800" y="2640471"/>
            <a:ext cx="5177659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3"/>
              </a:lnSpc>
              <a:spcBef>
                <a:spcPct val="0"/>
              </a:spcBef>
            </a:pPr>
            <a:r>
              <a:rPr lang="en-US" sz="2133" spc="49" dirty="0">
                <a:solidFill>
                  <a:srgbClr val="191919"/>
                </a:solidFill>
                <a:latin typeface="Klima Bold"/>
              </a:rPr>
              <a:t>Linking youth </a:t>
            </a:r>
            <a:r>
              <a:rPr lang="en-US" sz="2133" spc="49" dirty="0">
                <a:solidFill>
                  <a:srgbClr val="191919"/>
                </a:solidFill>
                <a:latin typeface="Klima Bold"/>
              </a:rPr>
              <a:t>to </a:t>
            </a:r>
            <a:r>
              <a:rPr lang="en-US" sz="2133" spc="49" dirty="0">
                <a:solidFill>
                  <a:srgbClr val="191919"/>
                </a:solidFill>
                <a:latin typeface="Klima Bold"/>
              </a:rPr>
              <a:t>financing opportunities, </a:t>
            </a:r>
            <a:r>
              <a:rPr lang="en-US" sz="2133" spc="49" dirty="0">
                <a:solidFill>
                  <a:srgbClr val="191919"/>
                </a:solidFill>
                <a:latin typeface="Klima Bold"/>
              </a:rPr>
              <a:t>grants and investors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46800" y="1354018"/>
            <a:ext cx="544643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3"/>
              </a:lnSpc>
              <a:spcBef>
                <a:spcPct val="0"/>
              </a:spcBef>
            </a:pPr>
            <a:r>
              <a:rPr lang="en-US" sz="2400" spc="49" dirty="0">
                <a:solidFill>
                  <a:srgbClr val="191919"/>
                </a:solidFill>
                <a:latin typeface="Klima Bold"/>
              </a:rPr>
              <a:t>Creating a saving and investment culture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306213" y="6504938"/>
            <a:ext cx="885787" cy="274555"/>
          </a:xfrm>
          <a:custGeom>
            <a:avLst/>
            <a:gdLst/>
            <a:ahLst/>
            <a:cxnLst/>
            <a:rect l="l" t="t" r="r" b="b"/>
            <a:pathLst>
              <a:path w="1328681" h="609487">
                <a:moveTo>
                  <a:pt x="0" y="0"/>
                </a:moveTo>
                <a:lnTo>
                  <a:pt x="1328681" y="0"/>
                </a:lnTo>
                <a:lnTo>
                  <a:pt x="1328681" y="609487"/>
                </a:lnTo>
                <a:lnTo>
                  <a:pt x="0" y="609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76" r="-197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64800" y="6503325"/>
            <a:ext cx="841413" cy="288083"/>
          </a:xfrm>
          <a:custGeom>
            <a:avLst/>
            <a:gdLst/>
            <a:ahLst/>
            <a:cxnLst/>
            <a:rect l="l" t="t" r="r" b="b"/>
            <a:pathLst>
              <a:path w="1462836" h="632214">
                <a:moveTo>
                  <a:pt x="0" y="0"/>
                </a:moveTo>
                <a:lnTo>
                  <a:pt x="1462836" y="0"/>
                </a:lnTo>
                <a:lnTo>
                  <a:pt x="1462836" y="632215"/>
                </a:lnTo>
                <a:lnTo>
                  <a:pt x="0" y="632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9" name="Picture 18" descr="Untitled-1">
            <a:extLst>
              <a:ext uri="{FF2B5EF4-FFF2-40B4-BE49-F238E27FC236}">
                <a16:creationId xmlns="" xmlns:a16="http://schemas.microsoft.com/office/drawing/2014/main" id="{7BEBE579-0A6D-4E80-A123-C78AD9799151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" y="0"/>
            <a:ext cx="586740" cy="75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660400" y="148559"/>
            <a:ext cx="741680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96"/>
              </a:lnSpc>
            </a:pPr>
            <a:r>
              <a:rPr lang="en-US" sz="2667" b="1" u="sng" spc="47" dirty="0">
                <a:solidFill>
                  <a:srgbClr val="00B050"/>
                </a:solidFill>
                <a:latin typeface="Trebuchet MS" panose="020B0603020202020204" pitchFamily="34" charset="0"/>
              </a:rPr>
              <a:t>OUR PROGRAMME </a:t>
            </a:r>
            <a:r>
              <a:rPr lang="en-US" sz="2667" b="1" u="sng" spc="47" dirty="0">
                <a:solidFill>
                  <a:srgbClr val="00B050"/>
                </a:solidFill>
                <a:latin typeface="Trebuchet MS" panose="020B0603020202020204" pitchFamily="34" charset="0"/>
              </a:rPr>
              <a:t>INTERVENTION </a:t>
            </a:r>
            <a:r>
              <a:rPr lang="en-US" sz="2667" b="1" u="sng" spc="47" dirty="0">
                <a:solidFill>
                  <a:srgbClr val="00B050"/>
                </a:solidFill>
                <a:latin typeface="Trebuchet MS" panose="020B0603020202020204" pitchFamily="34" charset="0"/>
              </a:rPr>
              <a:t>OVERVIEW </a:t>
            </a:r>
            <a:endParaRPr lang="en-US" sz="2667" b="1" u="sng" spc="47" dirty="0">
              <a:solidFill>
                <a:srgbClr val="00B05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974902" y="939800"/>
            <a:ext cx="112130" cy="5680264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-1455967" y="3148326"/>
            <a:ext cx="4305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Intense </a:t>
            </a:r>
            <a:r>
              <a:rPr lang="en-US" sz="2400" b="1" dirty="0">
                <a:solidFill>
                  <a:prstClr val="black"/>
                </a:solidFill>
              </a:rPr>
              <a:t>Follow-up </a:t>
            </a:r>
            <a:r>
              <a:rPr lang="en-US" sz="2400" b="1" dirty="0">
                <a:solidFill>
                  <a:prstClr val="black"/>
                </a:solidFill>
              </a:rPr>
              <a:t>and M &amp; E</a:t>
            </a:r>
          </a:p>
        </p:txBody>
      </p:sp>
    </p:spTree>
    <p:extLst>
      <p:ext uri="{BB962C8B-B14F-4D97-AF65-F5344CB8AC3E}">
        <p14:creationId xmlns:p14="http://schemas.microsoft.com/office/powerpoint/2010/main" val="30188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" y="-113373"/>
            <a:ext cx="724747" cy="716623"/>
          </a:xfrm>
          <a:custGeom>
            <a:avLst/>
            <a:gdLst/>
            <a:ahLst/>
            <a:cxnLst/>
            <a:rect l="l" t="t" r="r" b="b"/>
            <a:pathLst>
              <a:path w="1087121" h="1198760">
                <a:moveTo>
                  <a:pt x="0" y="0"/>
                </a:moveTo>
                <a:lnTo>
                  <a:pt x="1087121" y="0"/>
                </a:lnTo>
                <a:lnTo>
                  <a:pt x="1087121" y="1198760"/>
                </a:lnTo>
                <a:lnTo>
                  <a:pt x="0" y="119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84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7947" y="833312"/>
            <a:ext cx="5045893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1600" spc="42" dirty="0">
                <a:solidFill>
                  <a:srgbClr val="000000"/>
                </a:solidFill>
                <a:latin typeface="Klima Bold"/>
              </a:rPr>
              <a:t>STEP 1</a:t>
            </a:r>
            <a:r>
              <a:rPr lang="en-US" sz="1600" spc="42">
                <a:solidFill>
                  <a:srgbClr val="000000"/>
                </a:solidFill>
                <a:latin typeface="Klima Bold"/>
              </a:rPr>
              <a:t>: </a:t>
            </a:r>
            <a:r>
              <a:rPr lang="en-US" sz="1600" spc="42">
                <a:solidFill>
                  <a:srgbClr val="000000"/>
                </a:solidFill>
                <a:latin typeface="Klima Bold"/>
              </a:rPr>
              <a:t>COUNTY LEVEL</a:t>
            </a:r>
            <a:endParaRPr lang="en-US" sz="1600" spc="42" dirty="0">
              <a:solidFill>
                <a:srgbClr val="000000"/>
              </a:solidFill>
              <a:latin typeface="Klima Bold"/>
            </a:endParaRPr>
          </a:p>
          <a:p>
            <a:pPr algn="just">
              <a:lnSpc>
                <a:spcPts val="2986"/>
              </a:lnSpc>
            </a:pPr>
            <a:r>
              <a:rPr lang="en-US" sz="1600" u="sng" spc="42" dirty="0">
                <a:solidFill>
                  <a:srgbClr val="000000"/>
                </a:solidFill>
                <a:latin typeface="Klima Bold"/>
              </a:rPr>
              <a:t>TRAINING AND CAPACITY BUILDING</a:t>
            </a:r>
          </a:p>
          <a:p>
            <a:pPr marL="460604" lvl="1" indent="-230302" algn="just">
              <a:lnSpc>
                <a:spcPts val="2986"/>
              </a:lnSpc>
              <a:buFont typeface="Arial"/>
              <a:buChar char="•"/>
            </a:pPr>
            <a:r>
              <a:rPr lang="en-US" sz="1600" spc="42">
                <a:solidFill>
                  <a:srgbClr val="000000"/>
                </a:solidFill>
                <a:latin typeface="Klima Bold"/>
              </a:rPr>
              <a:t>Train approximately 200 </a:t>
            </a:r>
            <a:r>
              <a:rPr lang="en-US" sz="1600" spc="42" dirty="0">
                <a:solidFill>
                  <a:srgbClr val="000000"/>
                </a:solidFill>
                <a:latin typeface="Klima Bold"/>
              </a:rPr>
              <a:t>youths per county</a:t>
            </a:r>
          </a:p>
          <a:p>
            <a:pPr marL="460604" lvl="1" indent="-230302" algn="just">
              <a:lnSpc>
                <a:spcPts val="2986"/>
              </a:lnSpc>
              <a:buFont typeface="Arial"/>
              <a:buChar char="•"/>
            </a:pPr>
            <a:r>
              <a:rPr lang="en-US" sz="1600" spc="42">
                <a:solidFill>
                  <a:srgbClr val="000000"/>
                </a:solidFill>
                <a:latin typeface="Klima Bold"/>
              </a:rPr>
              <a:t>2-5 </a:t>
            </a:r>
            <a:r>
              <a:rPr lang="en-US" sz="1600" spc="42" dirty="0">
                <a:solidFill>
                  <a:srgbClr val="000000"/>
                </a:solidFill>
                <a:latin typeface="Klima Bold"/>
              </a:rPr>
              <a:t>days of training on ILO-SIYB (Idea generation and Business </a:t>
            </a:r>
            <a:r>
              <a:rPr lang="en-US" sz="1600" spc="42" dirty="0">
                <a:solidFill>
                  <a:srgbClr val="000000"/>
                </a:solidFill>
                <a:latin typeface="Klima Bold"/>
              </a:rPr>
              <a:t>Plan </a:t>
            </a:r>
            <a:r>
              <a:rPr lang="en-US" sz="1600" spc="42">
                <a:solidFill>
                  <a:srgbClr val="000000"/>
                </a:solidFill>
                <a:latin typeface="Klima Bold"/>
              </a:rPr>
              <a:t>creation)</a:t>
            </a:r>
          </a:p>
          <a:p>
            <a:pPr marL="460604" lvl="1" indent="-230302" algn="just">
              <a:lnSpc>
                <a:spcPts val="2986"/>
              </a:lnSpc>
              <a:buFont typeface="Arial"/>
              <a:buChar char="•"/>
            </a:pPr>
            <a:r>
              <a:rPr lang="en-US" sz="1600" spc="42">
                <a:solidFill>
                  <a:srgbClr val="000000"/>
                </a:solidFill>
                <a:latin typeface="Klima Bold"/>
              </a:rPr>
              <a:t>Training on pitching soft skills</a:t>
            </a:r>
            <a:endParaRPr lang="en-US" sz="1600" spc="42" dirty="0">
              <a:solidFill>
                <a:srgbClr val="000000"/>
              </a:solidFill>
              <a:latin typeface="Klim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3200" y="4003503"/>
            <a:ext cx="4374829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1600" spc="41" dirty="0">
                <a:solidFill>
                  <a:srgbClr val="000000"/>
                </a:solidFill>
                <a:latin typeface="Klima Bold"/>
              </a:rPr>
              <a:t>STEP 2</a:t>
            </a:r>
            <a:r>
              <a:rPr lang="en-US" sz="1600" spc="41">
                <a:solidFill>
                  <a:srgbClr val="000000"/>
                </a:solidFill>
                <a:latin typeface="Klima Bold"/>
              </a:rPr>
              <a:t>: </a:t>
            </a:r>
            <a:r>
              <a:rPr lang="en-US" sz="1600" u="sng" spc="41">
                <a:solidFill>
                  <a:srgbClr val="000000"/>
                </a:solidFill>
                <a:latin typeface="Klima Bold"/>
              </a:rPr>
              <a:t>COUNTY LEVEL </a:t>
            </a:r>
          </a:p>
          <a:p>
            <a:pPr>
              <a:lnSpc>
                <a:spcPts val="2893"/>
              </a:lnSpc>
            </a:pPr>
            <a:r>
              <a:rPr lang="en-US" sz="1600" u="sng" spc="41">
                <a:solidFill>
                  <a:srgbClr val="000000"/>
                </a:solidFill>
                <a:latin typeface="Klima Bold"/>
              </a:rPr>
              <a:t>BUSINESS COMPETITION</a:t>
            </a:r>
            <a:endParaRPr lang="en-US" sz="1600" u="sng" spc="41" dirty="0">
              <a:solidFill>
                <a:srgbClr val="000000"/>
              </a:solidFill>
              <a:latin typeface="Klima Bold"/>
            </a:endParaRPr>
          </a:p>
          <a:p>
            <a:pPr marL="446211" lvl="1" indent="-223105">
              <a:lnSpc>
                <a:spcPts val="2893"/>
              </a:lnSpc>
              <a:buFont typeface="Arial"/>
              <a:buChar char="•"/>
            </a:pPr>
            <a:r>
              <a:rPr lang="en-US" sz="1600" spc="41">
                <a:solidFill>
                  <a:srgbClr val="000000"/>
                </a:solidFill>
                <a:latin typeface="Klima Bold"/>
              </a:rPr>
              <a:t>Youths Pitch their businessi deas</a:t>
            </a:r>
            <a:endParaRPr lang="en-US" sz="1600" spc="41" dirty="0">
              <a:solidFill>
                <a:srgbClr val="000000"/>
              </a:solidFill>
              <a:latin typeface="Klima Bold"/>
            </a:endParaRPr>
          </a:p>
          <a:p>
            <a:pPr marL="446211" lvl="1" indent="-223105">
              <a:lnSpc>
                <a:spcPts val="2893"/>
              </a:lnSpc>
              <a:buFont typeface="Arial"/>
              <a:buChar char="•"/>
            </a:pPr>
            <a:r>
              <a:rPr lang="en-US" sz="1600" spc="41" dirty="0">
                <a:solidFill>
                  <a:srgbClr val="000000"/>
                </a:solidFill>
                <a:latin typeface="Klima Bold"/>
              </a:rPr>
              <a:t>Judges </a:t>
            </a:r>
            <a:r>
              <a:rPr lang="en-US" sz="1600" spc="41">
                <a:solidFill>
                  <a:srgbClr val="000000"/>
                </a:solidFill>
                <a:latin typeface="Klima Bold"/>
              </a:rPr>
              <a:t>select </a:t>
            </a:r>
            <a:r>
              <a:rPr lang="en-US" sz="1600" spc="41">
                <a:solidFill>
                  <a:srgbClr val="000000"/>
                </a:solidFill>
                <a:latin typeface="Klima Bold"/>
              </a:rPr>
              <a:t>top 3 and 5 sector categories</a:t>
            </a:r>
            <a:endParaRPr lang="en-US" sz="1600" spc="41" dirty="0">
              <a:solidFill>
                <a:srgbClr val="000000"/>
              </a:solidFill>
              <a:latin typeface="Klima Bold"/>
            </a:endParaRPr>
          </a:p>
          <a:p>
            <a:pPr marL="446211" lvl="1" indent="-223105">
              <a:lnSpc>
                <a:spcPts val="2893"/>
              </a:lnSpc>
              <a:buFont typeface="Arial"/>
              <a:buChar char="•"/>
            </a:pPr>
            <a:r>
              <a:rPr lang="en-US" sz="1600" spc="41">
                <a:solidFill>
                  <a:srgbClr val="000000"/>
                </a:solidFill>
                <a:latin typeface="Klima Bold"/>
              </a:rPr>
              <a:t>Awarding </a:t>
            </a:r>
            <a:r>
              <a:rPr lang="en-US" sz="1600" spc="41">
                <a:solidFill>
                  <a:srgbClr val="000000"/>
                </a:solidFill>
                <a:latin typeface="Klima Bold"/>
              </a:rPr>
              <a:t>is done </a:t>
            </a:r>
            <a:r>
              <a:rPr lang="en-US" sz="1600" spc="41" dirty="0">
                <a:solidFill>
                  <a:srgbClr val="000000"/>
                </a:solidFill>
                <a:latin typeface="Klima Bold"/>
              </a:rPr>
              <a:t>at </a:t>
            </a:r>
            <a:r>
              <a:rPr lang="en-US" sz="1600" spc="41">
                <a:solidFill>
                  <a:srgbClr val="000000"/>
                </a:solidFill>
                <a:latin typeface="Klima Bold"/>
              </a:rPr>
              <a:t>the </a:t>
            </a:r>
            <a:r>
              <a:rPr lang="en-US" sz="1600" spc="41">
                <a:solidFill>
                  <a:srgbClr val="000000"/>
                </a:solidFill>
                <a:latin typeface="Klima Bold"/>
              </a:rPr>
              <a:t>County</a:t>
            </a:r>
            <a:endParaRPr lang="en-US" sz="1600" spc="41" dirty="0">
              <a:solidFill>
                <a:srgbClr val="000000"/>
              </a:solidFill>
              <a:latin typeface="Klim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03215" y="640953"/>
            <a:ext cx="4231585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1600" spc="42" dirty="0">
                <a:solidFill>
                  <a:srgbClr val="000000"/>
                </a:solidFill>
                <a:latin typeface="Klima Bold"/>
              </a:rPr>
              <a:t>STEP 3</a:t>
            </a:r>
            <a:r>
              <a:rPr lang="en-US" sz="1600" spc="42">
                <a:solidFill>
                  <a:srgbClr val="000000"/>
                </a:solidFill>
                <a:latin typeface="Klima Bold"/>
              </a:rPr>
              <a:t>: </a:t>
            </a:r>
            <a:r>
              <a:rPr lang="en-US" sz="1600" u="sng" spc="42">
                <a:solidFill>
                  <a:srgbClr val="000000"/>
                </a:solidFill>
                <a:latin typeface="Klima Bold"/>
              </a:rPr>
              <a:t>NATIONAL </a:t>
            </a:r>
          </a:p>
          <a:p>
            <a:pPr algn="just">
              <a:lnSpc>
                <a:spcPts val="2986"/>
              </a:lnSpc>
            </a:pPr>
            <a:r>
              <a:rPr lang="en-US" sz="1600" u="sng" spc="42">
                <a:solidFill>
                  <a:srgbClr val="000000"/>
                </a:solidFill>
                <a:latin typeface="Klima Bold"/>
              </a:rPr>
              <a:t>NATIONAL </a:t>
            </a:r>
            <a:r>
              <a:rPr lang="en-US" sz="1600" u="sng" spc="42" dirty="0">
                <a:solidFill>
                  <a:srgbClr val="000000"/>
                </a:solidFill>
                <a:latin typeface="Klima Bold"/>
              </a:rPr>
              <a:t>BOOT </a:t>
            </a:r>
            <a:r>
              <a:rPr lang="en-US" sz="1600" u="sng" spc="42" dirty="0">
                <a:solidFill>
                  <a:srgbClr val="000000"/>
                </a:solidFill>
                <a:latin typeface="Klima Bold"/>
              </a:rPr>
              <a:t>CAMP</a:t>
            </a:r>
          </a:p>
          <a:p>
            <a:pPr marL="460604" lvl="1" indent="-230302" algn="just">
              <a:lnSpc>
                <a:spcPts val="2986"/>
              </a:lnSpc>
              <a:buFont typeface="Arial"/>
              <a:buChar char="•"/>
            </a:pPr>
            <a:r>
              <a:rPr lang="en-US" sz="1600" spc="42" dirty="0">
                <a:solidFill>
                  <a:srgbClr val="000000"/>
                </a:solidFill>
                <a:latin typeface="Klima Bold"/>
              </a:rPr>
              <a:t>3</a:t>
            </a:r>
            <a:r>
              <a:rPr lang="en-US" sz="1600" spc="42" dirty="0">
                <a:solidFill>
                  <a:srgbClr val="000000"/>
                </a:solidFill>
                <a:latin typeface="Klima Bold"/>
              </a:rPr>
              <a:t> Winners </a:t>
            </a:r>
            <a:r>
              <a:rPr lang="en-US" sz="1600" spc="42">
                <a:solidFill>
                  <a:srgbClr val="000000"/>
                </a:solidFill>
                <a:latin typeface="Klima Bold"/>
              </a:rPr>
              <a:t>per county </a:t>
            </a:r>
          </a:p>
          <a:p>
            <a:pPr marL="460604" lvl="1" indent="-230302" algn="just">
              <a:lnSpc>
                <a:spcPts val="2986"/>
              </a:lnSpc>
              <a:buFont typeface="Arial"/>
              <a:buChar char="•"/>
            </a:pPr>
            <a:r>
              <a:rPr lang="en-US" sz="1600" spc="42">
                <a:solidFill>
                  <a:srgbClr val="000000"/>
                </a:solidFill>
                <a:latin typeface="Klima Bold"/>
              </a:rPr>
              <a:t>Pitching </a:t>
            </a:r>
            <a:r>
              <a:rPr lang="en-US" sz="1600" spc="42" dirty="0">
                <a:solidFill>
                  <a:srgbClr val="000000"/>
                </a:solidFill>
                <a:latin typeface="Klima Bold"/>
              </a:rPr>
              <a:t>&amp; </a:t>
            </a:r>
            <a:r>
              <a:rPr lang="en-US" sz="1600" spc="42">
                <a:solidFill>
                  <a:srgbClr val="000000"/>
                </a:solidFill>
                <a:latin typeface="Klima Bold"/>
              </a:rPr>
              <a:t>Judging </a:t>
            </a:r>
            <a:r>
              <a:rPr lang="en-US" sz="1600" spc="42">
                <a:solidFill>
                  <a:srgbClr val="000000"/>
                </a:solidFill>
                <a:latin typeface="Klima Bold"/>
              </a:rPr>
              <a:t>is done physically before judges and potential investors</a:t>
            </a:r>
            <a:endParaRPr lang="en-US" sz="1600" spc="42" dirty="0">
              <a:solidFill>
                <a:srgbClr val="000000"/>
              </a:solidFill>
              <a:latin typeface="Klima Bold"/>
            </a:endParaRPr>
          </a:p>
          <a:p>
            <a:pPr marL="460604" lvl="1" indent="-230302" algn="just">
              <a:lnSpc>
                <a:spcPts val="2986"/>
              </a:lnSpc>
              <a:buFont typeface="Arial"/>
              <a:buChar char="•"/>
            </a:pPr>
            <a:r>
              <a:rPr lang="en-US" sz="1600" spc="42">
                <a:solidFill>
                  <a:srgbClr val="000000"/>
                </a:solidFill>
                <a:latin typeface="Klima Bold"/>
              </a:rPr>
              <a:t>TV </a:t>
            </a:r>
            <a:r>
              <a:rPr lang="en-US" sz="1600" spc="42">
                <a:solidFill>
                  <a:srgbClr val="000000"/>
                </a:solidFill>
                <a:latin typeface="Klima Bold"/>
              </a:rPr>
              <a:t>Show </a:t>
            </a:r>
            <a:r>
              <a:rPr lang="en-US" sz="1600" spc="42">
                <a:solidFill>
                  <a:srgbClr val="000000"/>
                </a:solidFill>
                <a:latin typeface="Klima Bold"/>
              </a:rPr>
              <a:t>recorded</a:t>
            </a:r>
            <a:endParaRPr lang="en-US" sz="1600" spc="42" dirty="0">
              <a:solidFill>
                <a:srgbClr val="000000"/>
              </a:solidFill>
              <a:latin typeface="Klima Bold"/>
            </a:endParaRPr>
          </a:p>
          <a:p>
            <a:pPr marL="460604" lvl="1" indent="-230302" algn="just">
              <a:lnSpc>
                <a:spcPts val="2986"/>
              </a:lnSpc>
              <a:buFont typeface="Arial"/>
              <a:buChar char="•"/>
            </a:pPr>
            <a:r>
              <a:rPr lang="en-US" sz="1600" spc="42" dirty="0">
                <a:solidFill>
                  <a:srgbClr val="000000"/>
                </a:solidFill>
                <a:latin typeface="Klima Bold"/>
              </a:rPr>
              <a:t>Public voting is opened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88763" y="3775529"/>
            <a:ext cx="4055560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n-US" sz="1867" spc="42" dirty="0">
                <a:solidFill>
                  <a:srgbClr val="000000"/>
                </a:solidFill>
                <a:latin typeface="Klima Bold"/>
              </a:rPr>
              <a:t>STEP 4: </a:t>
            </a:r>
          </a:p>
          <a:p>
            <a:pPr>
              <a:lnSpc>
                <a:spcPts val="2986"/>
              </a:lnSpc>
            </a:pPr>
            <a:r>
              <a:rPr lang="en-US" sz="1867" u="sng" spc="42" dirty="0">
                <a:solidFill>
                  <a:srgbClr val="000000"/>
                </a:solidFill>
                <a:latin typeface="Klima Bold"/>
              </a:rPr>
              <a:t>NATIONAL AWARDS CEREMONY;</a:t>
            </a:r>
          </a:p>
          <a:p>
            <a:pPr marL="460604" lvl="1" indent="-230302">
              <a:lnSpc>
                <a:spcPts val="2986"/>
              </a:lnSpc>
              <a:buFont typeface="Arial"/>
              <a:buChar char="•"/>
            </a:pPr>
            <a:r>
              <a:rPr lang="en-US" sz="1867" spc="42">
                <a:solidFill>
                  <a:srgbClr val="000000"/>
                </a:solidFill>
                <a:latin typeface="Klima Bold"/>
              </a:rPr>
              <a:t>Gala awards for finals</a:t>
            </a:r>
          </a:p>
          <a:p>
            <a:pPr marL="460604" lvl="1" indent="-230302">
              <a:lnSpc>
                <a:spcPts val="2986"/>
              </a:lnSpc>
              <a:buFont typeface="Arial"/>
              <a:buChar char="•"/>
            </a:pPr>
            <a:r>
              <a:rPr lang="en-US" sz="1867" spc="42">
                <a:solidFill>
                  <a:srgbClr val="000000"/>
                </a:solidFill>
                <a:latin typeface="Klima Bold"/>
              </a:rPr>
              <a:t>Live </a:t>
            </a:r>
            <a:r>
              <a:rPr lang="en-US" sz="1867" spc="42" dirty="0">
                <a:solidFill>
                  <a:srgbClr val="000000"/>
                </a:solidFill>
                <a:latin typeface="Klima Bold"/>
              </a:rPr>
              <a:t>show on a national TV</a:t>
            </a:r>
          </a:p>
          <a:p>
            <a:pPr marL="460604" lvl="1" indent="-230302">
              <a:lnSpc>
                <a:spcPts val="2986"/>
              </a:lnSpc>
              <a:buFont typeface="Arial"/>
              <a:buChar char="•"/>
            </a:pPr>
            <a:r>
              <a:rPr lang="en-US" sz="1867" spc="42">
                <a:solidFill>
                  <a:srgbClr val="000000"/>
                </a:solidFill>
                <a:latin typeface="Klima Bold"/>
              </a:rPr>
              <a:t>Top </a:t>
            </a:r>
            <a:r>
              <a:rPr lang="en-US" sz="1867" spc="42" dirty="0">
                <a:solidFill>
                  <a:srgbClr val="000000"/>
                </a:solidFill>
                <a:latin typeface="Klima Bold"/>
              </a:rPr>
              <a:t>Award - </a:t>
            </a:r>
            <a:r>
              <a:rPr lang="en-US" sz="1867" spc="42" dirty="0">
                <a:solidFill>
                  <a:srgbClr val="000000"/>
                </a:solidFill>
                <a:latin typeface="Klima Bold"/>
              </a:rPr>
              <a:t>10Million</a:t>
            </a:r>
          </a:p>
          <a:p>
            <a:pPr marL="460604" lvl="1" indent="-230302">
              <a:lnSpc>
                <a:spcPts val="2986"/>
              </a:lnSpc>
              <a:buFont typeface="Arial"/>
              <a:buChar char="•"/>
            </a:pPr>
            <a:r>
              <a:rPr lang="en-US" sz="1867" spc="42" dirty="0">
                <a:solidFill>
                  <a:srgbClr val="000000"/>
                </a:solidFill>
                <a:latin typeface="Klima Bold"/>
              </a:rPr>
              <a:t>Six months mentorship of Winners</a:t>
            </a:r>
            <a:endParaRPr lang="en-US" sz="1867" spc="42" dirty="0">
              <a:solidFill>
                <a:srgbClr val="000000"/>
              </a:solidFill>
              <a:latin typeface="Klim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14400" y="35258"/>
            <a:ext cx="844240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2133" b="1" spc="42" dirty="0">
                <a:solidFill>
                  <a:srgbClr val="00BF63"/>
                </a:solidFill>
                <a:latin typeface="Klima Bold"/>
              </a:rPr>
              <a:t>PLUG </a:t>
            </a:r>
            <a:r>
              <a:rPr lang="en-US" sz="2133" b="1" spc="42" dirty="0">
                <a:solidFill>
                  <a:srgbClr val="00BF63"/>
                </a:solidFill>
                <a:latin typeface="Klima Bold"/>
              </a:rPr>
              <a:t>MTAANI_VIJANA2INVEST </a:t>
            </a:r>
            <a:r>
              <a:rPr lang="en-US" sz="2133" b="1" spc="42" dirty="0">
                <a:solidFill>
                  <a:srgbClr val="00BF63"/>
                </a:solidFill>
                <a:latin typeface="Klima Bold"/>
              </a:rPr>
              <a:t>INTERVENTION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183315" y="19693"/>
            <a:ext cx="975224" cy="421476"/>
          </a:xfrm>
          <a:custGeom>
            <a:avLst/>
            <a:gdLst/>
            <a:ahLst/>
            <a:cxnLst/>
            <a:rect l="l" t="t" r="r" b="b"/>
            <a:pathLst>
              <a:path w="1462836" h="632214">
                <a:moveTo>
                  <a:pt x="0" y="0"/>
                </a:moveTo>
                <a:lnTo>
                  <a:pt x="1462836" y="0"/>
                </a:lnTo>
                <a:lnTo>
                  <a:pt x="1462836" y="632214"/>
                </a:lnTo>
                <a:lnTo>
                  <a:pt x="0" y="632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36919" y="44222"/>
            <a:ext cx="1055081" cy="483983"/>
          </a:xfrm>
          <a:custGeom>
            <a:avLst/>
            <a:gdLst/>
            <a:ahLst/>
            <a:cxnLst/>
            <a:rect l="l" t="t" r="r" b="b"/>
            <a:pathLst>
              <a:path w="1582622" h="725974">
                <a:moveTo>
                  <a:pt x="0" y="0"/>
                </a:moveTo>
                <a:lnTo>
                  <a:pt x="1582622" y="0"/>
                </a:lnTo>
                <a:lnTo>
                  <a:pt x="1582622" y="725974"/>
                </a:lnTo>
                <a:lnTo>
                  <a:pt x="0" y="72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76" r="-1976"/>
            </a:stretch>
          </a:blipFill>
        </p:spPr>
      </p:sp>
      <p:grpSp>
        <p:nvGrpSpPr>
          <p:cNvPr id="33" name="Group 32"/>
          <p:cNvGrpSpPr/>
          <p:nvPr/>
        </p:nvGrpSpPr>
        <p:grpSpPr>
          <a:xfrm>
            <a:off x="-203200" y="275681"/>
            <a:ext cx="11423227" cy="6426528"/>
            <a:chOff x="543560" y="533154"/>
            <a:chExt cx="17134840" cy="9639792"/>
          </a:xfrm>
        </p:grpSpPr>
        <p:sp>
          <p:nvSpPr>
            <p:cNvPr id="15" name="Freeform 2"/>
            <p:cNvSpPr/>
            <p:nvPr/>
          </p:nvSpPr>
          <p:spPr>
            <a:xfrm>
              <a:off x="6783104" y="2316138"/>
              <a:ext cx="5042714" cy="5917470"/>
            </a:xfrm>
            <a:custGeom>
              <a:avLst/>
              <a:gdLst/>
              <a:ahLst/>
              <a:cxnLst/>
              <a:rect l="l" t="t" r="r" b="b"/>
              <a:pathLst>
                <a:path w="5042714" h="5917470">
                  <a:moveTo>
                    <a:pt x="0" y="0"/>
                  </a:moveTo>
                  <a:lnTo>
                    <a:pt x="5042714" y="0"/>
                  </a:lnTo>
                  <a:lnTo>
                    <a:pt x="5042714" y="5917470"/>
                  </a:lnTo>
                  <a:lnTo>
                    <a:pt x="0" y="5917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cxnSp>
          <p:nvCxnSpPr>
            <p:cNvPr id="18" name="Straight Connector 17"/>
            <p:cNvCxnSpPr/>
            <p:nvPr/>
          </p:nvCxnSpPr>
          <p:spPr>
            <a:xfrm>
              <a:off x="11825818" y="5600700"/>
              <a:ext cx="585258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3560" y="5497418"/>
              <a:ext cx="733550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9601200" y="533154"/>
              <a:ext cx="0" cy="38862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9635490" y="7500602"/>
              <a:ext cx="0" cy="26723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35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40353" y="1790404"/>
            <a:ext cx="3741039" cy="3759839"/>
          </a:xfrm>
          <a:custGeom>
            <a:avLst/>
            <a:gdLst/>
            <a:ahLst/>
            <a:cxnLst/>
            <a:rect l="l" t="t" r="r" b="b"/>
            <a:pathLst>
              <a:path w="5611559" h="5639758">
                <a:moveTo>
                  <a:pt x="0" y="0"/>
                </a:moveTo>
                <a:lnTo>
                  <a:pt x="5611560" y="0"/>
                </a:lnTo>
                <a:lnTo>
                  <a:pt x="5611560" y="5639759"/>
                </a:lnTo>
                <a:lnTo>
                  <a:pt x="0" y="56397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33098" y="2033941"/>
            <a:ext cx="935625" cy="1088727"/>
            <a:chOff x="0" y="0"/>
            <a:chExt cx="6985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10924"/>
              <a:ext cx="698500" cy="790952"/>
            </a:xfrm>
            <a:custGeom>
              <a:avLst/>
              <a:gdLst/>
              <a:ahLst/>
              <a:cxnLst/>
              <a:rect l="l" t="t" r="r" b="b"/>
              <a:pathLst>
                <a:path w="698500" h="790952">
                  <a:moveTo>
                    <a:pt x="398421" y="17685"/>
                  </a:moveTo>
                  <a:lnTo>
                    <a:pt x="649329" y="163667"/>
                  </a:lnTo>
                  <a:cubicBezTo>
                    <a:pt x="679772" y="181380"/>
                    <a:pt x="698500" y="213943"/>
                    <a:pt x="698500" y="249164"/>
                  </a:cubicBezTo>
                  <a:lnTo>
                    <a:pt x="698500" y="541788"/>
                  </a:lnTo>
                  <a:cubicBezTo>
                    <a:pt x="698500" y="577009"/>
                    <a:pt x="679772" y="609572"/>
                    <a:pt x="649329" y="627285"/>
                  </a:cubicBezTo>
                  <a:lnTo>
                    <a:pt x="398421" y="773267"/>
                  </a:lnTo>
                  <a:cubicBezTo>
                    <a:pt x="368025" y="790952"/>
                    <a:pt x="330475" y="790952"/>
                    <a:pt x="300079" y="773267"/>
                  </a:cubicBezTo>
                  <a:lnTo>
                    <a:pt x="49171" y="627285"/>
                  </a:lnTo>
                  <a:cubicBezTo>
                    <a:pt x="18728" y="609572"/>
                    <a:pt x="0" y="577009"/>
                    <a:pt x="0" y="541788"/>
                  </a:cubicBezTo>
                  <a:lnTo>
                    <a:pt x="0" y="249164"/>
                  </a:lnTo>
                  <a:cubicBezTo>
                    <a:pt x="0" y="213943"/>
                    <a:pt x="18728" y="181380"/>
                    <a:pt x="49171" y="163667"/>
                  </a:cubicBezTo>
                  <a:lnTo>
                    <a:pt x="300079" y="17685"/>
                  </a:lnTo>
                  <a:cubicBezTo>
                    <a:pt x="330475" y="0"/>
                    <a:pt x="368025" y="0"/>
                    <a:pt x="398421" y="17685"/>
                  </a:cubicBezTo>
                  <a:close/>
                </a:path>
              </a:pathLst>
            </a:custGeom>
            <a:solidFill>
              <a:srgbClr val="000000"/>
            </a:solidFill>
            <a:ln w="66675">
              <a:solidFill>
                <a:srgbClr val="FFFFF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33098" y="4181264"/>
            <a:ext cx="935625" cy="1088727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10924"/>
              <a:ext cx="698500" cy="790952"/>
            </a:xfrm>
            <a:custGeom>
              <a:avLst/>
              <a:gdLst/>
              <a:ahLst/>
              <a:cxnLst/>
              <a:rect l="l" t="t" r="r" b="b"/>
              <a:pathLst>
                <a:path w="698500" h="790952">
                  <a:moveTo>
                    <a:pt x="398421" y="17685"/>
                  </a:moveTo>
                  <a:lnTo>
                    <a:pt x="649329" y="163667"/>
                  </a:lnTo>
                  <a:cubicBezTo>
                    <a:pt x="679772" y="181380"/>
                    <a:pt x="698500" y="213943"/>
                    <a:pt x="698500" y="249164"/>
                  </a:cubicBezTo>
                  <a:lnTo>
                    <a:pt x="698500" y="541788"/>
                  </a:lnTo>
                  <a:cubicBezTo>
                    <a:pt x="698500" y="577009"/>
                    <a:pt x="679772" y="609572"/>
                    <a:pt x="649329" y="627285"/>
                  </a:cubicBezTo>
                  <a:lnTo>
                    <a:pt x="398421" y="773267"/>
                  </a:lnTo>
                  <a:cubicBezTo>
                    <a:pt x="368025" y="790952"/>
                    <a:pt x="330475" y="790952"/>
                    <a:pt x="300079" y="773267"/>
                  </a:cubicBezTo>
                  <a:lnTo>
                    <a:pt x="49171" y="627285"/>
                  </a:lnTo>
                  <a:cubicBezTo>
                    <a:pt x="18728" y="609572"/>
                    <a:pt x="0" y="577009"/>
                    <a:pt x="0" y="541788"/>
                  </a:cubicBezTo>
                  <a:lnTo>
                    <a:pt x="0" y="249164"/>
                  </a:lnTo>
                  <a:cubicBezTo>
                    <a:pt x="0" y="213943"/>
                    <a:pt x="18728" y="181380"/>
                    <a:pt x="49171" y="163667"/>
                  </a:cubicBezTo>
                  <a:lnTo>
                    <a:pt x="300079" y="17685"/>
                  </a:lnTo>
                  <a:cubicBezTo>
                    <a:pt x="330475" y="0"/>
                    <a:pt x="368025" y="0"/>
                    <a:pt x="398421" y="17685"/>
                  </a:cubicBezTo>
                  <a:close/>
                </a:path>
              </a:pathLst>
            </a:custGeom>
            <a:solidFill>
              <a:srgbClr val="F03612"/>
            </a:solidFill>
            <a:ln w="66675">
              <a:solidFill>
                <a:srgbClr val="FFFFFF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415341" y="2033941"/>
            <a:ext cx="935625" cy="1088727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10924"/>
              <a:ext cx="698500" cy="790952"/>
            </a:xfrm>
            <a:custGeom>
              <a:avLst/>
              <a:gdLst/>
              <a:ahLst/>
              <a:cxnLst/>
              <a:rect l="l" t="t" r="r" b="b"/>
              <a:pathLst>
                <a:path w="698500" h="790952">
                  <a:moveTo>
                    <a:pt x="398421" y="17685"/>
                  </a:moveTo>
                  <a:lnTo>
                    <a:pt x="649329" y="163667"/>
                  </a:lnTo>
                  <a:cubicBezTo>
                    <a:pt x="679772" y="181380"/>
                    <a:pt x="698500" y="213943"/>
                    <a:pt x="698500" y="249164"/>
                  </a:cubicBezTo>
                  <a:lnTo>
                    <a:pt x="698500" y="541788"/>
                  </a:lnTo>
                  <a:cubicBezTo>
                    <a:pt x="698500" y="577009"/>
                    <a:pt x="679772" y="609572"/>
                    <a:pt x="649329" y="627285"/>
                  </a:cubicBezTo>
                  <a:lnTo>
                    <a:pt x="398421" y="773267"/>
                  </a:lnTo>
                  <a:cubicBezTo>
                    <a:pt x="368025" y="790952"/>
                    <a:pt x="330475" y="790952"/>
                    <a:pt x="300079" y="773267"/>
                  </a:cubicBezTo>
                  <a:lnTo>
                    <a:pt x="49171" y="627285"/>
                  </a:lnTo>
                  <a:cubicBezTo>
                    <a:pt x="18728" y="609572"/>
                    <a:pt x="0" y="577009"/>
                    <a:pt x="0" y="541788"/>
                  </a:cubicBezTo>
                  <a:lnTo>
                    <a:pt x="0" y="249164"/>
                  </a:lnTo>
                  <a:cubicBezTo>
                    <a:pt x="0" y="213943"/>
                    <a:pt x="18728" y="181380"/>
                    <a:pt x="49171" y="163667"/>
                  </a:cubicBezTo>
                  <a:lnTo>
                    <a:pt x="300079" y="17685"/>
                  </a:lnTo>
                  <a:cubicBezTo>
                    <a:pt x="330475" y="0"/>
                    <a:pt x="368025" y="0"/>
                    <a:pt x="398421" y="17685"/>
                  </a:cubicBezTo>
                  <a:close/>
                </a:path>
              </a:pathLst>
            </a:custGeom>
            <a:solidFill>
              <a:srgbClr val="F03612"/>
            </a:solidFill>
            <a:ln w="66675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15341" y="4181264"/>
            <a:ext cx="935625" cy="1088727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10924"/>
              <a:ext cx="698500" cy="790952"/>
            </a:xfrm>
            <a:custGeom>
              <a:avLst/>
              <a:gdLst/>
              <a:ahLst/>
              <a:cxnLst/>
              <a:rect l="l" t="t" r="r" b="b"/>
              <a:pathLst>
                <a:path w="698500" h="790952">
                  <a:moveTo>
                    <a:pt x="398421" y="17685"/>
                  </a:moveTo>
                  <a:lnTo>
                    <a:pt x="649329" y="163667"/>
                  </a:lnTo>
                  <a:cubicBezTo>
                    <a:pt x="679772" y="181380"/>
                    <a:pt x="698500" y="213943"/>
                    <a:pt x="698500" y="249164"/>
                  </a:cubicBezTo>
                  <a:lnTo>
                    <a:pt x="698500" y="541788"/>
                  </a:lnTo>
                  <a:cubicBezTo>
                    <a:pt x="698500" y="577009"/>
                    <a:pt x="679772" y="609572"/>
                    <a:pt x="649329" y="627285"/>
                  </a:cubicBezTo>
                  <a:lnTo>
                    <a:pt x="398421" y="773267"/>
                  </a:lnTo>
                  <a:cubicBezTo>
                    <a:pt x="368025" y="790952"/>
                    <a:pt x="330475" y="790952"/>
                    <a:pt x="300079" y="773267"/>
                  </a:cubicBezTo>
                  <a:lnTo>
                    <a:pt x="49171" y="627285"/>
                  </a:lnTo>
                  <a:cubicBezTo>
                    <a:pt x="18728" y="609572"/>
                    <a:pt x="0" y="577009"/>
                    <a:pt x="0" y="541788"/>
                  </a:cubicBezTo>
                  <a:lnTo>
                    <a:pt x="0" y="249164"/>
                  </a:lnTo>
                  <a:cubicBezTo>
                    <a:pt x="0" y="213943"/>
                    <a:pt x="18728" y="181380"/>
                    <a:pt x="49171" y="163667"/>
                  </a:cubicBezTo>
                  <a:lnTo>
                    <a:pt x="300079" y="17685"/>
                  </a:lnTo>
                  <a:cubicBezTo>
                    <a:pt x="330475" y="0"/>
                    <a:pt x="368025" y="0"/>
                    <a:pt x="398421" y="17685"/>
                  </a:cubicBezTo>
                  <a:close/>
                </a:path>
              </a:pathLst>
            </a:custGeom>
            <a:solidFill>
              <a:srgbClr val="000000"/>
            </a:solidFill>
            <a:ln w="66675">
              <a:solidFill>
                <a:srgbClr val="FFFFFF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57434" y="2321934"/>
            <a:ext cx="496419" cy="504619"/>
          </a:xfrm>
          <a:custGeom>
            <a:avLst/>
            <a:gdLst/>
            <a:ahLst/>
            <a:cxnLst/>
            <a:rect l="l" t="t" r="r" b="b"/>
            <a:pathLst>
              <a:path w="744629" h="756929">
                <a:moveTo>
                  <a:pt x="0" y="0"/>
                </a:moveTo>
                <a:lnTo>
                  <a:pt x="744629" y="0"/>
                </a:lnTo>
                <a:lnTo>
                  <a:pt x="744629" y="756929"/>
                </a:lnTo>
                <a:lnTo>
                  <a:pt x="0" y="756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747969" y="4473319"/>
            <a:ext cx="505884" cy="504619"/>
          </a:xfrm>
          <a:custGeom>
            <a:avLst/>
            <a:gdLst/>
            <a:ahLst/>
            <a:cxnLst/>
            <a:rect l="l" t="t" r="r" b="b"/>
            <a:pathLst>
              <a:path w="758826" h="756929">
                <a:moveTo>
                  <a:pt x="0" y="0"/>
                </a:moveTo>
                <a:lnTo>
                  <a:pt x="758826" y="0"/>
                </a:lnTo>
                <a:lnTo>
                  <a:pt x="758826" y="756929"/>
                </a:lnTo>
                <a:lnTo>
                  <a:pt x="0" y="75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609524" y="4446057"/>
            <a:ext cx="547261" cy="559142"/>
          </a:xfrm>
          <a:custGeom>
            <a:avLst/>
            <a:gdLst/>
            <a:ahLst/>
            <a:cxnLst/>
            <a:rect l="l" t="t" r="r" b="b"/>
            <a:pathLst>
              <a:path w="820891" h="838713">
                <a:moveTo>
                  <a:pt x="0" y="0"/>
                </a:moveTo>
                <a:lnTo>
                  <a:pt x="820890" y="0"/>
                </a:lnTo>
                <a:lnTo>
                  <a:pt x="820890" y="838713"/>
                </a:lnTo>
                <a:lnTo>
                  <a:pt x="0" y="8387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09524" y="2321933"/>
            <a:ext cx="528297" cy="518391"/>
          </a:xfrm>
          <a:custGeom>
            <a:avLst/>
            <a:gdLst/>
            <a:ahLst/>
            <a:cxnLst/>
            <a:rect l="l" t="t" r="r" b="b"/>
            <a:pathLst>
              <a:path w="792445" h="777586">
                <a:moveTo>
                  <a:pt x="0" y="0"/>
                </a:moveTo>
                <a:lnTo>
                  <a:pt x="792444" y="0"/>
                </a:lnTo>
                <a:lnTo>
                  <a:pt x="792444" y="777586"/>
                </a:lnTo>
                <a:lnTo>
                  <a:pt x="0" y="777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17720" y="3310828"/>
            <a:ext cx="558025" cy="539191"/>
          </a:xfrm>
          <a:custGeom>
            <a:avLst/>
            <a:gdLst/>
            <a:ahLst/>
            <a:cxnLst/>
            <a:rect l="l" t="t" r="r" b="b"/>
            <a:pathLst>
              <a:path w="837037" h="808787">
                <a:moveTo>
                  <a:pt x="0" y="0"/>
                </a:moveTo>
                <a:lnTo>
                  <a:pt x="837037" y="0"/>
                </a:lnTo>
                <a:lnTo>
                  <a:pt x="837037" y="808788"/>
                </a:lnTo>
                <a:lnTo>
                  <a:pt x="0" y="8087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200513" y="269560"/>
            <a:ext cx="959080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3"/>
              </a:lnSpc>
            </a:pPr>
            <a:r>
              <a:rPr lang="en-US" sz="2725" spc="122" dirty="0">
                <a:solidFill>
                  <a:srgbClr val="00BF63"/>
                </a:solidFill>
                <a:latin typeface="Klima Bold"/>
              </a:rPr>
              <a:t>POST CAPACITY BUILDING AND AWARDS BENEFITS;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56380" y="1566626"/>
            <a:ext cx="3893204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9"/>
              </a:lnSpc>
            </a:pPr>
            <a:r>
              <a:rPr lang="en-US" sz="2200" spc="66" dirty="0">
                <a:solidFill>
                  <a:srgbClr val="000000"/>
                </a:solidFill>
                <a:latin typeface="Klima Bold"/>
              </a:rPr>
              <a:t>Market and Investment linkages –</a:t>
            </a:r>
          </a:p>
          <a:p>
            <a:pPr>
              <a:lnSpc>
                <a:spcPts val="2529"/>
              </a:lnSpc>
            </a:pPr>
            <a:r>
              <a:rPr lang="en-US" sz="2200" spc="66" dirty="0">
                <a:solidFill>
                  <a:srgbClr val="000000"/>
                </a:solidFill>
                <a:latin typeface="Klima"/>
              </a:rPr>
              <a:t>Foreign Direct Investment /Domestic Direct </a:t>
            </a:r>
            <a:r>
              <a:rPr lang="en-US" sz="2200" spc="66" dirty="0">
                <a:solidFill>
                  <a:srgbClr val="000000"/>
                </a:solidFill>
                <a:latin typeface="Klima"/>
              </a:rPr>
              <a:t>Investment</a:t>
            </a:r>
            <a:endParaRPr lang="en-US" sz="2200" spc="66" dirty="0">
              <a:solidFill>
                <a:srgbClr val="000000"/>
              </a:solidFill>
              <a:latin typeface="Klim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17851" y="1789096"/>
            <a:ext cx="3880035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9"/>
              </a:lnSpc>
            </a:pPr>
            <a:r>
              <a:rPr lang="en-US" sz="2199" spc="65" dirty="0">
                <a:solidFill>
                  <a:srgbClr val="000000"/>
                </a:solidFill>
                <a:latin typeface="Klima Bold"/>
              </a:rPr>
              <a:t>Incubation, apprenticeship</a:t>
            </a:r>
            <a:r>
              <a:rPr lang="en-US" sz="2199" spc="65" dirty="0">
                <a:solidFill>
                  <a:srgbClr val="000000"/>
                </a:solidFill>
                <a:latin typeface="Klima Bold"/>
              </a:rPr>
              <a:t>, and  </a:t>
            </a:r>
            <a:r>
              <a:rPr lang="en-US" sz="2199" spc="65" dirty="0">
                <a:solidFill>
                  <a:srgbClr val="000000"/>
                </a:solidFill>
                <a:latin typeface="Klima Bold"/>
              </a:rPr>
              <a:t>ILO Mentorship </a:t>
            </a:r>
            <a:r>
              <a:rPr lang="en-US" sz="2199" spc="65" dirty="0" err="1">
                <a:solidFill>
                  <a:srgbClr val="000000"/>
                </a:solidFill>
                <a:latin typeface="Klima Bold"/>
              </a:rPr>
              <a:t>programme</a:t>
            </a:r>
            <a:r>
              <a:rPr lang="en-US" sz="2199" spc="65" dirty="0">
                <a:solidFill>
                  <a:srgbClr val="000000"/>
                </a:solidFill>
                <a:latin typeface="Klima Bold"/>
              </a:rPr>
              <a:t>,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310991" y="4661104"/>
            <a:ext cx="3738593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9"/>
              </a:lnSpc>
            </a:pPr>
            <a:r>
              <a:rPr lang="en-US" sz="2200" spc="66" dirty="0">
                <a:solidFill>
                  <a:srgbClr val="000000"/>
                </a:solidFill>
                <a:latin typeface="Klima Bold"/>
              </a:rPr>
              <a:t>Access to </a:t>
            </a:r>
            <a:r>
              <a:rPr lang="en-US" sz="2200" spc="66" dirty="0">
                <a:solidFill>
                  <a:srgbClr val="000000"/>
                </a:solidFill>
                <a:latin typeface="Klima Bold"/>
              </a:rPr>
              <a:t>Finances;</a:t>
            </a:r>
            <a:endParaRPr lang="en-US" sz="2200" spc="66" dirty="0">
              <a:solidFill>
                <a:srgbClr val="000000"/>
              </a:solidFill>
              <a:latin typeface="Klima Bold"/>
            </a:endParaRPr>
          </a:p>
          <a:p>
            <a:pPr>
              <a:lnSpc>
                <a:spcPts val="2529"/>
              </a:lnSpc>
            </a:pPr>
            <a:r>
              <a:rPr lang="en-US" sz="2200" spc="66" dirty="0">
                <a:solidFill>
                  <a:srgbClr val="000000"/>
                </a:solidFill>
                <a:latin typeface="Klima Bold"/>
              </a:rPr>
              <a:t>Grants, Government and Bank Loans </a:t>
            </a:r>
            <a:endParaRPr lang="en-US" sz="2200" spc="66" dirty="0">
              <a:solidFill>
                <a:srgbClr val="000000"/>
              </a:solidFill>
              <a:latin typeface="Klim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4149" y="4528595"/>
            <a:ext cx="396497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9"/>
              </a:lnSpc>
            </a:pPr>
            <a:r>
              <a:rPr lang="en-US" sz="2200" spc="66" dirty="0">
                <a:solidFill>
                  <a:srgbClr val="000000"/>
                </a:solidFill>
                <a:latin typeface="Klima Bold"/>
              </a:rPr>
              <a:t>Technology </a:t>
            </a:r>
          </a:p>
          <a:p>
            <a:pPr algn="just">
              <a:lnSpc>
                <a:spcPts val="2529"/>
              </a:lnSpc>
            </a:pPr>
            <a:r>
              <a:rPr lang="en-US" sz="2200" spc="66" dirty="0">
                <a:solidFill>
                  <a:srgbClr val="000000"/>
                </a:solidFill>
                <a:latin typeface="Klima Bold"/>
              </a:rPr>
              <a:t>-Adoption of </a:t>
            </a:r>
            <a:r>
              <a:rPr lang="en-US" sz="2200" spc="66" dirty="0">
                <a:solidFill>
                  <a:srgbClr val="000000"/>
                </a:solidFill>
                <a:latin typeface="Klima Bold"/>
              </a:rPr>
              <a:t>Technology, E-Citizen services, support services, </a:t>
            </a:r>
            <a:endParaRPr lang="en-US" sz="2200" spc="66" dirty="0">
              <a:solidFill>
                <a:srgbClr val="000000"/>
              </a:solidFill>
              <a:latin typeface="Klima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-1025532" y="-986804"/>
            <a:ext cx="2226046" cy="4271741"/>
          </a:xfrm>
          <a:custGeom>
            <a:avLst/>
            <a:gdLst/>
            <a:ahLst/>
            <a:cxnLst/>
            <a:rect l="l" t="t" r="r" b="b"/>
            <a:pathLst>
              <a:path w="3339069" h="6407612">
                <a:moveTo>
                  <a:pt x="0" y="0"/>
                </a:moveTo>
                <a:lnTo>
                  <a:pt x="3339069" y="0"/>
                </a:lnTo>
                <a:lnTo>
                  <a:pt x="3339069" y="6407612"/>
                </a:lnTo>
                <a:lnTo>
                  <a:pt x="0" y="6407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931984" y="-758275"/>
            <a:ext cx="2312964" cy="4069103"/>
          </a:xfrm>
          <a:custGeom>
            <a:avLst/>
            <a:gdLst/>
            <a:ahLst/>
            <a:cxnLst/>
            <a:rect l="l" t="t" r="r" b="b"/>
            <a:pathLst>
              <a:path w="3469446" h="6103655">
                <a:moveTo>
                  <a:pt x="0" y="0"/>
                </a:moveTo>
                <a:lnTo>
                  <a:pt x="3469446" y="0"/>
                </a:lnTo>
                <a:lnTo>
                  <a:pt x="3469446" y="6103654"/>
                </a:lnTo>
                <a:lnTo>
                  <a:pt x="0" y="6103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147374" y="6569874"/>
            <a:ext cx="6392794" cy="288126"/>
          </a:xfrm>
          <a:custGeom>
            <a:avLst/>
            <a:gdLst/>
            <a:ahLst/>
            <a:cxnLst/>
            <a:rect l="l" t="t" r="r" b="b"/>
            <a:pathLst>
              <a:path w="9589191" h="432189">
                <a:moveTo>
                  <a:pt x="0" y="0"/>
                </a:moveTo>
                <a:lnTo>
                  <a:pt x="9589191" y="0"/>
                </a:lnTo>
                <a:lnTo>
                  <a:pt x="9589191" y="432189"/>
                </a:lnTo>
                <a:lnTo>
                  <a:pt x="0" y="432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299200" y="6595274"/>
            <a:ext cx="6392794" cy="288126"/>
          </a:xfrm>
          <a:custGeom>
            <a:avLst/>
            <a:gdLst/>
            <a:ahLst/>
            <a:cxnLst/>
            <a:rect l="l" t="t" r="r" b="b"/>
            <a:pathLst>
              <a:path w="9589191" h="432189">
                <a:moveTo>
                  <a:pt x="0" y="0"/>
                </a:moveTo>
                <a:lnTo>
                  <a:pt x="9589191" y="0"/>
                </a:lnTo>
                <a:lnTo>
                  <a:pt x="9589191" y="432189"/>
                </a:lnTo>
                <a:lnTo>
                  <a:pt x="0" y="432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883370" y="6292893"/>
            <a:ext cx="1276713" cy="553963"/>
          </a:xfrm>
          <a:custGeom>
            <a:avLst/>
            <a:gdLst/>
            <a:ahLst/>
            <a:cxnLst/>
            <a:rect l="l" t="t" r="r" b="b"/>
            <a:pathLst>
              <a:path w="1915069" h="830945">
                <a:moveTo>
                  <a:pt x="0" y="0"/>
                </a:moveTo>
                <a:lnTo>
                  <a:pt x="1915070" y="0"/>
                </a:lnTo>
                <a:lnTo>
                  <a:pt x="1915070" y="830946"/>
                </a:lnTo>
                <a:lnTo>
                  <a:pt x="0" y="8309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136919" y="6374017"/>
            <a:ext cx="1055081" cy="483983"/>
          </a:xfrm>
          <a:custGeom>
            <a:avLst/>
            <a:gdLst/>
            <a:ahLst/>
            <a:cxnLst/>
            <a:rect l="l" t="t" r="r" b="b"/>
            <a:pathLst>
              <a:path w="1582622" h="725974">
                <a:moveTo>
                  <a:pt x="0" y="0"/>
                </a:moveTo>
                <a:lnTo>
                  <a:pt x="1582622" y="0"/>
                </a:lnTo>
                <a:lnTo>
                  <a:pt x="1582622" y="725974"/>
                </a:lnTo>
                <a:lnTo>
                  <a:pt x="0" y="7259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976" r="-1976"/>
            </a:stretch>
          </a:blipFill>
        </p:spPr>
      </p:sp>
    </p:spTree>
    <p:extLst>
      <p:ext uri="{BB962C8B-B14F-4D97-AF65-F5344CB8AC3E}">
        <p14:creationId xmlns:p14="http://schemas.microsoft.com/office/powerpoint/2010/main" val="16876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884</Words>
  <Application>Microsoft Office PowerPoint</Application>
  <PresentationFormat>Widescreen</PresentationFormat>
  <Paragraphs>148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Aileron</vt:lpstr>
      <vt:lpstr>Aileron Bold</vt:lpstr>
      <vt:lpstr>Archivo Black</vt:lpstr>
      <vt:lpstr>Arial</vt:lpstr>
      <vt:lpstr>Arial Black</vt:lpstr>
      <vt:lpstr>Calibri</vt:lpstr>
      <vt:lpstr>Klima</vt:lpstr>
      <vt:lpstr>Klima Bold</vt:lpstr>
      <vt:lpstr>Montserrat Bold</vt:lpstr>
      <vt:lpstr>Montserrat Ultra-Bold</vt:lpstr>
      <vt:lpstr>Poppins</vt:lpstr>
      <vt:lpstr>Poppins Bold</vt:lpstr>
      <vt:lpstr>Poppins Medium</vt:lpstr>
      <vt:lpstr>Poppins Semi-Bold</vt:lpstr>
      <vt:lpstr>Poppins Ultra-Bold</vt:lpstr>
      <vt:lpstr>Squada One</vt:lpstr>
      <vt:lpstr>Trebuchet MS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</cp:revision>
  <dcterms:created xsi:type="dcterms:W3CDTF">2024-02-26T11:16:28Z</dcterms:created>
  <dcterms:modified xsi:type="dcterms:W3CDTF">2024-02-26T12:41:02Z</dcterms:modified>
</cp:coreProperties>
</file>